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24"/>
  </p:notesMasterIdLst>
  <p:handoutMasterIdLst>
    <p:handoutMasterId r:id="rId25"/>
  </p:handoutMasterIdLst>
  <p:sldIdLst>
    <p:sldId id="377" r:id="rId2"/>
    <p:sldId id="367" r:id="rId3"/>
    <p:sldId id="308" r:id="rId4"/>
    <p:sldId id="369" r:id="rId5"/>
    <p:sldId id="355" r:id="rId6"/>
    <p:sldId id="327" r:id="rId7"/>
    <p:sldId id="328" r:id="rId8"/>
    <p:sldId id="378" r:id="rId9"/>
    <p:sldId id="329" r:id="rId10"/>
    <p:sldId id="330" r:id="rId11"/>
    <p:sldId id="335" r:id="rId12"/>
    <p:sldId id="337" r:id="rId13"/>
    <p:sldId id="357" r:id="rId14"/>
    <p:sldId id="340" r:id="rId15"/>
    <p:sldId id="358" r:id="rId16"/>
    <p:sldId id="359" r:id="rId17"/>
    <p:sldId id="360" r:id="rId18"/>
    <p:sldId id="350" r:id="rId19"/>
    <p:sldId id="381" r:id="rId20"/>
    <p:sldId id="379" r:id="rId21"/>
    <p:sldId id="380" r:id="rId22"/>
    <p:sldId id="325" r:id="rId23"/>
  </p:sldIdLst>
  <p:sldSz cx="9144000" cy="6858000" type="screen4x3"/>
  <p:notesSz cx="9309100" cy="7053263"/>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93D81CF-94F2-401A-BA57-92F5A7B2D0C5}" styleName="Estilo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628" autoAdjust="0"/>
  </p:normalViewPr>
  <p:slideViewPr>
    <p:cSldViewPr>
      <p:cViewPr>
        <p:scale>
          <a:sx n="91" d="100"/>
          <a:sy n="91" d="100"/>
        </p:scale>
        <p:origin x="-1214" y="-29"/>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4033943" cy="352663"/>
          </a:xfrm>
          <a:prstGeom prst="rect">
            <a:avLst/>
          </a:prstGeom>
        </p:spPr>
        <p:txBody>
          <a:bodyPr vert="horz" lIns="93497" tIns="46749" rIns="93497" bIns="46749" rtlCol="0"/>
          <a:lstStyle>
            <a:lvl1pPr algn="l">
              <a:defRPr sz="1200"/>
            </a:lvl1pPr>
          </a:lstStyle>
          <a:p>
            <a:endParaRPr lang="es-PE"/>
          </a:p>
        </p:txBody>
      </p:sp>
      <p:sp>
        <p:nvSpPr>
          <p:cNvPr id="3" name="2 Marcador de fecha"/>
          <p:cNvSpPr>
            <a:spLocks noGrp="1"/>
          </p:cNvSpPr>
          <p:nvPr>
            <p:ph type="dt" sz="quarter" idx="1"/>
          </p:nvPr>
        </p:nvSpPr>
        <p:spPr>
          <a:xfrm>
            <a:off x="5273003" y="0"/>
            <a:ext cx="4033943" cy="352663"/>
          </a:xfrm>
          <a:prstGeom prst="rect">
            <a:avLst/>
          </a:prstGeom>
        </p:spPr>
        <p:txBody>
          <a:bodyPr vert="horz" lIns="93497" tIns="46749" rIns="93497" bIns="46749" rtlCol="0"/>
          <a:lstStyle>
            <a:lvl1pPr algn="r">
              <a:defRPr sz="1200"/>
            </a:lvl1pPr>
          </a:lstStyle>
          <a:p>
            <a:fld id="{DB5A7E01-7BF2-4B1C-BCBB-C92A8F6AF566}" type="datetimeFigureOut">
              <a:rPr lang="es-PE" smtClean="0"/>
              <a:pPr/>
              <a:t>15/05/2019</a:t>
            </a:fld>
            <a:endParaRPr lang="es-PE"/>
          </a:p>
        </p:txBody>
      </p:sp>
      <p:sp>
        <p:nvSpPr>
          <p:cNvPr id="4" name="3 Marcador de pie de página"/>
          <p:cNvSpPr>
            <a:spLocks noGrp="1"/>
          </p:cNvSpPr>
          <p:nvPr>
            <p:ph type="ftr" sz="quarter" idx="2"/>
          </p:nvPr>
        </p:nvSpPr>
        <p:spPr>
          <a:xfrm>
            <a:off x="0" y="6699376"/>
            <a:ext cx="4033943" cy="352663"/>
          </a:xfrm>
          <a:prstGeom prst="rect">
            <a:avLst/>
          </a:prstGeom>
        </p:spPr>
        <p:txBody>
          <a:bodyPr vert="horz" lIns="93497" tIns="46749" rIns="93497" bIns="46749" rtlCol="0" anchor="b"/>
          <a:lstStyle>
            <a:lvl1pPr algn="l">
              <a:defRPr sz="1200"/>
            </a:lvl1pPr>
          </a:lstStyle>
          <a:p>
            <a:endParaRPr lang="es-PE"/>
          </a:p>
        </p:txBody>
      </p:sp>
      <p:sp>
        <p:nvSpPr>
          <p:cNvPr id="5" name="4 Marcador de número de diapositiva"/>
          <p:cNvSpPr>
            <a:spLocks noGrp="1"/>
          </p:cNvSpPr>
          <p:nvPr>
            <p:ph type="sldNum" sz="quarter" idx="3"/>
          </p:nvPr>
        </p:nvSpPr>
        <p:spPr>
          <a:xfrm>
            <a:off x="5273003" y="6699376"/>
            <a:ext cx="4033943" cy="352663"/>
          </a:xfrm>
          <a:prstGeom prst="rect">
            <a:avLst/>
          </a:prstGeom>
        </p:spPr>
        <p:txBody>
          <a:bodyPr vert="horz" lIns="93497" tIns="46749" rIns="93497" bIns="46749" rtlCol="0" anchor="b"/>
          <a:lstStyle>
            <a:lvl1pPr algn="r">
              <a:defRPr sz="1200"/>
            </a:lvl1pPr>
          </a:lstStyle>
          <a:p>
            <a:fld id="{81EACDDF-830D-49D7-A628-B167F54E7380}" type="slidenum">
              <a:rPr lang="es-PE" smtClean="0"/>
              <a:pPr/>
              <a:t>‹Nº›</a:t>
            </a:fld>
            <a:endParaRPr lang="es-PE"/>
          </a:p>
        </p:txBody>
      </p:sp>
    </p:spTree>
    <p:extLst>
      <p:ext uri="{BB962C8B-B14F-4D97-AF65-F5344CB8AC3E}">
        <p14:creationId xmlns:p14="http://schemas.microsoft.com/office/powerpoint/2010/main" val="6412678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4033315" cy="352423"/>
          </a:xfrm>
          <a:prstGeom prst="rect">
            <a:avLst/>
          </a:prstGeom>
        </p:spPr>
        <p:txBody>
          <a:bodyPr vert="horz" lIns="91440" tIns="45720" rIns="91440" bIns="45720" rtlCol="0"/>
          <a:lstStyle>
            <a:lvl1pPr algn="l">
              <a:defRPr sz="1200"/>
            </a:lvl1pPr>
          </a:lstStyle>
          <a:p>
            <a:endParaRPr lang="es-PE"/>
          </a:p>
        </p:txBody>
      </p:sp>
      <p:sp>
        <p:nvSpPr>
          <p:cNvPr id="3" name="2 Marcador de fecha"/>
          <p:cNvSpPr>
            <a:spLocks noGrp="1"/>
          </p:cNvSpPr>
          <p:nvPr>
            <p:ph type="dt" idx="1"/>
          </p:nvPr>
        </p:nvSpPr>
        <p:spPr>
          <a:xfrm>
            <a:off x="5273691" y="0"/>
            <a:ext cx="4033314" cy="352423"/>
          </a:xfrm>
          <a:prstGeom prst="rect">
            <a:avLst/>
          </a:prstGeom>
        </p:spPr>
        <p:txBody>
          <a:bodyPr vert="horz" lIns="91440" tIns="45720" rIns="91440" bIns="45720" rtlCol="0"/>
          <a:lstStyle>
            <a:lvl1pPr algn="r">
              <a:defRPr sz="1200"/>
            </a:lvl1pPr>
          </a:lstStyle>
          <a:p>
            <a:fld id="{326293BC-33C4-44A1-9504-01418E2C47C2}" type="datetimeFigureOut">
              <a:rPr lang="es-PE" smtClean="0"/>
              <a:t>15/05/2019</a:t>
            </a:fld>
            <a:endParaRPr lang="es-PE"/>
          </a:p>
        </p:txBody>
      </p:sp>
      <p:sp>
        <p:nvSpPr>
          <p:cNvPr id="4" name="3 Marcador de imagen de diapositiva"/>
          <p:cNvSpPr>
            <a:spLocks noGrp="1" noRot="1" noChangeAspect="1"/>
          </p:cNvSpPr>
          <p:nvPr>
            <p:ph type="sldImg" idx="2"/>
          </p:nvPr>
        </p:nvSpPr>
        <p:spPr>
          <a:xfrm>
            <a:off x="2892425" y="528638"/>
            <a:ext cx="3527425" cy="2646362"/>
          </a:xfrm>
          <a:prstGeom prst="rect">
            <a:avLst/>
          </a:prstGeom>
          <a:noFill/>
          <a:ln w="12700">
            <a:solidFill>
              <a:prstClr val="black"/>
            </a:solidFill>
          </a:ln>
        </p:spPr>
        <p:txBody>
          <a:bodyPr vert="horz" lIns="91440" tIns="45720" rIns="91440" bIns="45720" rtlCol="0" anchor="ctr"/>
          <a:lstStyle/>
          <a:p>
            <a:endParaRPr lang="es-PE"/>
          </a:p>
        </p:txBody>
      </p:sp>
      <p:sp>
        <p:nvSpPr>
          <p:cNvPr id="5" name="4 Marcador de notas"/>
          <p:cNvSpPr>
            <a:spLocks noGrp="1"/>
          </p:cNvSpPr>
          <p:nvPr>
            <p:ph type="body" sz="quarter" idx="3"/>
          </p:nvPr>
        </p:nvSpPr>
        <p:spPr>
          <a:xfrm>
            <a:off x="930282" y="3349819"/>
            <a:ext cx="7448537" cy="3174209"/>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6" name="5 Marcador de pie de página"/>
          <p:cNvSpPr>
            <a:spLocks noGrp="1"/>
          </p:cNvSpPr>
          <p:nvPr>
            <p:ph type="ftr" sz="quarter" idx="4"/>
          </p:nvPr>
        </p:nvSpPr>
        <p:spPr>
          <a:xfrm>
            <a:off x="0" y="6699638"/>
            <a:ext cx="4033315" cy="352423"/>
          </a:xfrm>
          <a:prstGeom prst="rect">
            <a:avLst/>
          </a:prstGeom>
        </p:spPr>
        <p:txBody>
          <a:bodyPr vert="horz" lIns="91440" tIns="45720" rIns="91440" bIns="45720" rtlCol="0" anchor="b"/>
          <a:lstStyle>
            <a:lvl1pPr algn="l">
              <a:defRPr sz="1200"/>
            </a:lvl1pPr>
          </a:lstStyle>
          <a:p>
            <a:endParaRPr lang="es-PE"/>
          </a:p>
        </p:txBody>
      </p:sp>
      <p:sp>
        <p:nvSpPr>
          <p:cNvPr id="7" name="6 Marcador de número de diapositiva"/>
          <p:cNvSpPr>
            <a:spLocks noGrp="1"/>
          </p:cNvSpPr>
          <p:nvPr>
            <p:ph type="sldNum" sz="quarter" idx="5"/>
          </p:nvPr>
        </p:nvSpPr>
        <p:spPr>
          <a:xfrm>
            <a:off x="5273691" y="6699638"/>
            <a:ext cx="4033314" cy="352423"/>
          </a:xfrm>
          <a:prstGeom prst="rect">
            <a:avLst/>
          </a:prstGeom>
        </p:spPr>
        <p:txBody>
          <a:bodyPr vert="horz" lIns="91440" tIns="45720" rIns="91440" bIns="45720" rtlCol="0" anchor="b"/>
          <a:lstStyle>
            <a:lvl1pPr algn="r">
              <a:defRPr sz="1200"/>
            </a:lvl1pPr>
          </a:lstStyle>
          <a:p>
            <a:fld id="{02800B87-15BA-407C-A257-DBC6846A508D}" type="slidenum">
              <a:rPr lang="es-PE" smtClean="0"/>
              <a:t>‹Nº›</a:t>
            </a:fld>
            <a:endParaRPr lang="es-PE"/>
          </a:p>
        </p:txBody>
      </p:sp>
    </p:spTree>
    <p:extLst>
      <p:ext uri="{BB962C8B-B14F-4D97-AF65-F5344CB8AC3E}">
        <p14:creationId xmlns:p14="http://schemas.microsoft.com/office/powerpoint/2010/main" val="3953726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dirty="0"/>
          </a:p>
        </p:txBody>
      </p:sp>
      <p:sp>
        <p:nvSpPr>
          <p:cNvPr id="4" name="3 Marcador de número de diapositiva"/>
          <p:cNvSpPr>
            <a:spLocks noGrp="1"/>
          </p:cNvSpPr>
          <p:nvPr>
            <p:ph type="sldNum" sz="quarter" idx="10"/>
          </p:nvPr>
        </p:nvSpPr>
        <p:spPr/>
        <p:txBody>
          <a:bodyPr/>
          <a:lstStyle/>
          <a:p>
            <a:fld id="{02800B87-15BA-407C-A257-DBC6846A508D}" type="slidenum">
              <a:rPr lang="es-PE" smtClean="0"/>
              <a:t>1</a:t>
            </a:fld>
            <a:endParaRPr lang="es-PE"/>
          </a:p>
        </p:txBody>
      </p:sp>
    </p:spTree>
    <p:extLst>
      <p:ext uri="{BB962C8B-B14F-4D97-AF65-F5344CB8AC3E}">
        <p14:creationId xmlns:p14="http://schemas.microsoft.com/office/powerpoint/2010/main" val="7805106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dirty="0"/>
          </a:p>
        </p:txBody>
      </p:sp>
      <p:sp>
        <p:nvSpPr>
          <p:cNvPr id="4" name="3 Marcador de número de diapositiva"/>
          <p:cNvSpPr>
            <a:spLocks noGrp="1"/>
          </p:cNvSpPr>
          <p:nvPr>
            <p:ph type="sldNum" sz="quarter" idx="10"/>
          </p:nvPr>
        </p:nvSpPr>
        <p:spPr/>
        <p:txBody>
          <a:bodyPr/>
          <a:lstStyle/>
          <a:p>
            <a:fld id="{02800B87-15BA-407C-A257-DBC6846A508D}" type="slidenum">
              <a:rPr lang="es-PE" smtClean="0"/>
              <a:t>14</a:t>
            </a:fld>
            <a:endParaRPr lang="es-PE"/>
          </a:p>
        </p:txBody>
      </p:sp>
    </p:spTree>
    <p:extLst>
      <p:ext uri="{BB962C8B-B14F-4D97-AF65-F5344CB8AC3E}">
        <p14:creationId xmlns:p14="http://schemas.microsoft.com/office/powerpoint/2010/main" val="33811777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dirty="0"/>
          </a:p>
        </p:txBody>
      </p:sp>
      <p:sp>
        <p:nvSpPr>
          <p:cNvPr id="4" name="3 Marcador de número de diapositiva"/>
          <p:cNvSpPr>
            <a:spLocks noGrp="1"/>
          </p:cNvSpPr>
          <p:nvPr>
            <p:ph type="sldNum" sz="quarter" idx="10"/>
          </p:nvPr>
        </p:nvSpPr>
        <p:spPr/>
        <p:txBody>
          <a:bodyPr/>
          <a:lstStyle/>
          <a:p>
            <a:fld id="{C47600D0-6A4B-43FF-8BDB-D8928EB9DD16}" type="slidenum">
              <a:rPr lang="es-PE" smtClean="0"/>
              <a:t>17</a:t>
            </a:fld>
            <a:endParaRPr lang="es-PE"/>
          </a:p>
        </p:txBody>
      </p:sp>
    </p:spTree>
    <p:extLst>
      <p:ext uri="{BB962C8B-B14F-4D97-AF65-F5344CB8AC3E}">
        <p14:creationId xmlns:p14="http://schemas.microsoft.com/office/powerpoint/2010/main" val="18661335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dirty="0"/>
          </a:p>
        </p:txBody>
      </p:sp>
      <p:sp>
        <p:nvSpPr>
          <p:cNvPr id="4" name="3 Marcador de número de diapositiva"/>
          <p:cNvSpPr>
            <a:spLocks noGrp="1"/>
          </p:cNvSpPr>
          <p:nvPr>
            <p:ph type="sldNum" sz="quarter" idx="10"/>
          </p:nvPr>
        </p:nvSpPr>
        <p:spPr/>
        <p:txBody>
          <a:bodyPr/>
          <a:lstStyle/>
          <a:p>
            <a:fld id="{02800B87-15BA-407C-A257-DBC6846A508D}" type="slidenum">
              <a:rPr lang="es-PE" smtClean="0"/>
              <a:t>18</a:t>
            </a:fld>
            <a:endParaRPr lang="es-PE"/>
          </a:p>
        </p:txBody>
      </p:sp>
    </p:spTree>
    <p:extLst>
      <p:ext uri="{BB962C8B-B14F-4D97-AF65-F5344CB8AC3E}">
        <p14:creationId xmlns:p14="http://schemas.microsoft.com/office/powerpoint/2010/main" val="33811777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dirty="0"/>
          </a:p>
        </p:txBody>
      </p:sp>
      <p:sp>
        <p:nvSpPr>
          <p:cNvPr id="4" name="3 Marcador de número de diapositiva"/>
          <p:cNvSpPr>
            <a:spLocks noGrp="1"/>
          </p:cNvSpPr>
          <p:nvPr>
            <p:ph type="sldNum" sz="quarter" idx="10"/>
          </p:nvPr>
        </p:nvSpPr>
        <p:spPr/>
        <p:txBody>
          <a:bodyPr/>
          <a:lstStyle/>
          <a:p>
            <a:fld id="{02800B87-15BA-407C-A257-DBC6846A508D}" type="slidenum">
              <a:rPr lang="es-PE" smtClean="0"/>
              <a:t>19</a:t>
            </a:fld>
            <a:endParaRPr lang="es-PE"/>
          </a:p>
        </p:txBody>
      </p:sp>
    </p:spTree>
    <p:extLst>
      <p:ext uri="{BB962C8B-B14F-4D97-AF65-F5344CB8AC3E}">
        <p14:creationId xmlns:p14="http://schemas.microsoft.com/office/powerpoint/2010/main" val="33811777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dirty="0"/>
          </a:p>
        </p:txBody>
      </p:sp>
      <p:sp>
        <p:nvSpPr>
          <p:cNvPr id="4" name="3 Marcador de número de diapositiva"/>
          <p:cNvSpPr>
            <a:spLocks noGrp="1"/>
          </p:cNvSpPr>
          <p:nvPr>
            <p:ph type="sldNum" sz="quarter" idx="10"/>
          </p:nvPr>
        </p:nvSpPr>
        <p:spPr/>
        <p:txBody>
          <a:bodyPr/>
          <a:lstStyle/>
          <a:p>
            <a:fld id="{02800B87-15BA-407C-A257-DBC6846A508D}" type="slidenum">
              <a:rPr lang="es-PE" smtClean="0"/>
              <a:t>20</a:t>
            </a:fld>
            <a:endParaRPr lang="es-PE"/>
          </a:p>
        </p:txBody>
      </p:sp>
    </p:spTree>
    <p:extLst>
      <p:ext uri="{BB962C8B-B14F-4D97-AF65-F5344CB8AC3E}">
        <p14:creationId xmlns:p14="http://schemas.microsoft.com/office/powerpoint/2010/main" val="33811777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dirty="0"/>
          </a:p>
        </p:txBody>
      </p:sp>
      <p:sp>
        <p:nvSpPr>
          <p:cNvPr id="4" name="3 Marcador de número de diapositiva"/>
          <p:cNvSpPr>
            <a:spLocks noGrp="1"/>
          </p:cNvSpPr>
          <p:nvPr>
            <p:ph type="sldNum" sz="quarter" idx="10"/>
          </p:nvPr>
        </p:nvSpPr>
        <p:spPr/>
        <p:txBody>
          <a:bodyPr/>
          <a:lstStyle/>
          <a:p>
            <a:fld id="{02800B87-15BA-407C-A257-DBC6846A508D}" type="slidenum">
              <a:rPr lang="es-PE" smtClean="0"/>
              <a:t>21</a:t>
            </a:fld>
            <a:endParaRPr lang="es-PE"/>
          </a:p>
        </p:txBody>
      </p:sp>
    </p:spTree>
    <p:extLst>
      <p:ext uri="{BB962C8B-B14F-4D97-AF65-F5344CB8AC3E}">
        <p14:creationId xmlns:p14="http://schemas.microsoft.com/office/powerpoint/2010/main" val="33811777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809A59B5-43E7-4358-9839-CEE6AB3EE90D}" type="datetimeFigureOut">
              <a:rPr lang="es-PE" smtClean="0"/>
              <a:pPr/>
              <a:t>15/05/2019</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C61A56EE-0179-4F88-A510-01E8EDC2CAE5}" type="slidenum">
              <a:rPr lang="es-PE" smtClean="0"/>
              <a:pPr/>
              <a:t>‹Nº›</a:t>
            </a:fld>
            <a:endParaRPr lang="es-P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809A59B5-43E7-4358-9839-CEE6AB3EE90D}" type="datetimeFigureOut">
              <a:rPr lang="es-PE" smtClean="0"/>
              <a:pPr/>
              <a:t>15/05/2019</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C61A56EE-0179-4F88-A510-01E8EDC2CAE5}" type="slidenum">
              <a:rPr lang="es-PE" smtClean="0"/>
              <a:pPr/>
              <a:t>‹Nº›</a:t>
            </a:fld>
            <a:endParaRPr lang="es-P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809A59B5-43E7-4358-9839-CEE6AB3EE90D}" type="datetimeFigureOut">
              <a:rPr lang="es-PE" smtClean="0"/>
              <a:pPr/>
              <a:t>15/05/2019</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C61A56EE-0179-4F88-A510-01E8EDC2CAE5}" type="slidenum">
              <a:rPr lang="es-PE" smtClean="0"/>
              <a:pPr/>
              <a:t>‹Nº›</a:t>
            </a:fld>
            <a:endParaRPr lang="es-PE"/>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809A59B5-43E7-4358-9839-CEE6AB3EE90D}" type="datetimeFigureOut">
              <a:rPr lang="es-PE" smtClean="0"/>
              <a:pPr/>
              <a:t>15/05/2019</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C61A56EE-0179-4F88-A510-01E8EDC2CAE5}" type="slidenum">
              <a:rPr lang="es-PE" smtClean="0"/>
              <a:pPr/>
              <a:t>‹Nº›</a:t>
            </a:fld>
            <a:endParaRPr lang="es-PE"/>
          </a:p>
        </p:txBody>
      </p:sp>
      <p:sp>
        <p:nvSpPr>
          <p:cNvPr id="7" name="Title 6"/>
          <p:cNvSpPr>
            <a:spLocks noGrp="1"/>
          </p:cNvSpPr>
          <p:nvPr>
            <p:ph type="title"/>
          </p:nvPr>
        </p:nvSpPr>
        <p:spPr/>
        <p:txBody>
          <a:bodyPr/>
          <a:lstStyle/>
          <a:p>
            <a:r>
              <a:rPr lang="es-ES" smtClean="0"/>
              <a:t>Haga clic para modificar el estilo de título del patrón</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09A59B5-43E7-4358-9839-CEE6AB3EE90D}" type="datetimeFigureOut">
              <a:rPr lang="es-PE" smtClean="0"/>
              <a:pPr/>
              <a:t>15/05/2019</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C61A56EE-0179-4F88-A510-01E8EDC2CAE5}" type="slidenum">
              <a:rPr lang="es-PE" smtClean="0"/>
              <a:pPr/>
              <a:t>‹Nº›</a:t>
            </a:fld>
            <a:endParaRPr lang="es-P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5" name="Date Placeholder 4"/>
          <p:cNvSpPr>
            <a:spLocks noGrp="1"/>
          </p:cNvSpPr>
          <p:nvPr>
            <p:ph type="dt" sz="half" idx="10"/>
          </p:nvPr>
        </p:nvSpPr>
        <p:spPr/>
        <p:txBody>
          <a:bodyPr/>
          <a:lstStyle/>
          <a:p>
            <a:fld id="{809A59B5-43E7-4358-9839-CEE6AB3EE90D}" type="datetimeFigureOut">
              <a:rPr lang="es-PE" smtClean="0"/>
              <a:pPr/>
              <a:t>15/05/2019</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C61A56EE-0179-4F88-A510-01E8EDC2CAE5}" type="slidenum">
              <a:rPr lang="es-PE" smtClean="0"/>
              <a:pPr/>
              <a:t>‹Nº›</a:t>
            </a:fld>
            <a:endParaRPr lang="es-PE"/>
          </a:p>
        </p:txBody>
      </p:sp>
      <p:sp>
        <p:nvSpPr>
          <p:cNvPr id="9" name="Content Placeholder 8"/>
          <p:cNvSpPr>
            <a:spLocks noGrp="1"/>
          </p:cNvSpPr>
          <p:nvPr>
            <p:ph sz="quarter" idx="13"/>
          </p:nvPr>
        </p:nvSpPr>
        <p:spPr>
          <a:xfrm>
            <a:off x="676655" y="2679192"/>
            <a:ext cx="3822192" cy="34472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809A59B5-43E7-4358-9839-CEE6AB3EE90D}" type="datetimeFigureOut">
              <a:rPr lang="es-PE" smtClean="0"/>
              <a:pPr/>
              <a:t>15/05/2019</a:t>
            </a:fld>
            <a:endParaRPr lang="es-PE"/>
          </a:p>
        </p:txBody>
      </p:sp>
      <p:sp>
        <p:nvSpPr>
          <p:cNvPr id="8" name="Footer Placeholder 7"/>
          <p:cNvSpPr>
            <a:spLocks noGrp="1"/>
          </p:cNvSpPr>
          <p:nvPr>
            <p:ph type="ftr" sz="quarter" idx="11"/>
          </p:nvPr>
        </p:nvSpPr>
        <p:spPr/>
        <p:txBody>
          <a:bodyPr/>
          <a:lstStyle/>
          <a:p>
            <a:endParaRPr lang="es-PE"/>
          </a:p>
        </p:txBody>
      </p:sp>
      <p:sp>
        <p:nvSpPr>
          <p:cNvPr id="9" name="Slide Number Placeholder 8"/>
          <p:cNvSpPr>
            <a:spLocks noGrp="1"/>
          </p:cNvSpPr>
          <p:nvPr>
            <p:ph type="sldNum" sz="quarter" idx="12"/>
          </p:nvPr>
        </p:nvSpPr>
        <p:spPr/>
        <p:txBody>
          <a:bodyPr/>
          <a:lstStyle/>
          <a:p>
            <a:fld id="{C61A56EE-0179-4F88-A510-01E8EDC2CAE5}" type="slidenum">
              <a:rPr lang="es-PE" smtClean="0"/>
              <a:pPr/>
              <a:t>‹Nº›</a:t>
            </a:fld>
            <a:endParaRPr lang="es-P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809A59B5-43E7-4358-9839-CEE6AB3EE90D}" type="datetimeFigureOut">
              <a:rPr lang="es-PE" smtClean="0"/>
              <a:pPr/>
              <a:t>15/05/2019</a:t>
            </a:fld>
            <a:endParaRPr lang="es-PE"/>
          </a:p>
        </p:txBody>
      </p:sp>
      <p:sp>
        <p:nvSpPr>
          <p:cNvPr id="4" name="Footer Placeholder 3"/>
          <p:cNvSpPr>
            <a:spLocks noGrp="1"/>
          </p:cNvSpPr>
          <p:nvPr>
            <p:ph type="ftr" sz="quarter" idx="11"/>
          </p:nvPr>
        </p:nvSpPr>
        <p:spPr/>
        <p:txBody>
          <a:bodyPr/>
          <a:lstStyle/>
          <a:p>
            <a:endParaRPr lang="es-PE"/>
          </a:p>
        </p:txBody>
      </p:sp>
      <p:sp>
        <p:nvSpPr>
          <p:cNvPr id="5" name="Slide Number Placeholder 4"/>
          <p:cNvSpPr>
            <a:spLocks noGrp="1"/>
          </p:cNvSpPr>
          <p:nvPr>
            <p:ph type="sldNum" sz="quarter" idx="12"/>
          </p:nvPr>
        </p:nvSpPr>
        <p:spPr/>
        <p:txBody>
          <a:bodyPr/>
          <a:lstStyle/>
          <a:p>
            <a:fld id="{C61A56EE-0179-4F88-A510-01E8EDC2CAE5}" type="slidenum">
              <a:rPr lang="es-PE" smtClean="0"/>
              <a:pPr/>
              <a:t>‹Nº›</a:t>
            </a:fld>
            <a:endParaRPr lang="es-P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809A59B5-43E7-4358-9839-CEE6AB3EE90D}" type="datetimeFigureOut">
              <a:rPr lang="es-PE" smtClean="0"/>
              <a:pPr/>
              <a:t>15/05/2019</a:t>
            </a:fld>
            <a:endParaRPr lang="es-PE"/>
          </a:p>
        </p:txBody>
      </p:sp>
      <p:sp>
        <p:nvSpPr>
          <p:cNvPr id="3" name="Footer Placeholder 2"/>
          <p:cNvSpPr>
            <a:spLocks noGrp="1"/>
          </p:cNvSpPr>
          <p:nvPr>
            <p:ph type="ftr" sz="quarter" idx="11"/>
          </p:nvPr>
        </p:nvSpPr>
        <p:spPr/>
        <p:txBody>
          <a:bodyPr/>
          <a:lstStyle/>
          <a:p>
            <a:endParaRPr lang="es-PE"/>
          </a:p>
        </p:txBody>
      </p:sp>
      <p:sp>
        <p:nvSpPr>
          <p:cNvPr id="4" name="Slide Number Placeholder 3"/>
          <p:cNvSpPr>
            <a:spLocks noGrp="1"/>
          </p:cNvSpPr>
          <p:nvPr>
            <p:ph type="sldNum" sz="quarter" idx="12"/>
          </p:nvPr>
        </p:nvSpPr>
        <p:spPr/>
        <p:txBody>
          <a:bodyPr/>
          <a:lstStyle/>
          <a:p>
            <a:fld id="{C61A56EE-0179-4F88-A510-01E8EDC2CAE5}" type="slidenum">
              <a:rPr lang="es-PE" smtClean="0"/>
              <a:pPr/>
              <a:t>‹Nº›</a:t>
            </a:fld>
            <a:endParaRPr lang="es-P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809A59B5-43E7-4358-9839-CEE6AB3EE90D}" type="datetimeFigureOut">
              <a:rPr lang="es-PE" smtClean="0"/>
              <a:pPr/>
              <a:t>15/05/2019</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C61A56EE-0179-4F88-A510-01E8EDC2CAE5}" type="slidenum">
              <a:rPr lang="es-PE" smtClean="0"/>
              <a:pPr/>
              <a:t>‹Nº›</a:t>
            </a:fld>
            <a:endParaRPr lang="es-PE"/>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809A59B5-43E7-4358-9839-CEE6AB3EE90D}" type="datetimeFigureOut">
              <a:rPr lang="es-PE" smtClean="0"/>
              <a:pPr/>
              <a:t>15/05/2019</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C61A56EE-0179-4F88-A510-01E8EDC2CAE5}" type="slidenum">
              <a:rPr lang="es-PE" smtClean="0"/>
              <a:pPr/>
              <a:t>‹Nº›</a:t>
            </a:fld>
            <a:endParaRPr lang="es-PE"/>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809A59B5-43E7-4358-9839-CEE6AB3EE90D}" type="datetimeFigureOut">
              <a:rPr lang="es-PE" smtClean="0"/>
              <a:pPr/>
              <a:t>15/05/2019</a:t>
            </a:fld>
            <a:endParaRPr lang="es-PE"/>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s-PE"/>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C61A56EE-0179-4F88-A510-01E8EDC2CAE5}" type="slidenum">
              <a:rPr lang="es-PE" smtClean="0"/>
              <a:pPr/>
              <a:t>‹Nº›</a:t>
            </a:fld>
            <a:endParaRPr lang="es-PE"/>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 Id="rId5" Type="http://schemas.openxmlformats.org/officeDocument/2006/relationships/image" Target="../media/image29.emf"/><Relationship Id="rId4" Type="http://schemas.openxmlformats.org/officeDocument/2006/relationships/image" Target="../media/image28.emf"/></Relationships>
</file>

<file path=ppt/slides/_rels/slide1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21.xml.rels><?xml version="1.0" encoding="UTF-8" standalone="yes"?>
<Relationships xmlns="http://schemas.openxmlformats.org/package/2006/relationships"><Relationship Id="rId3" Type="http://schemas.openxmlformats.org/officeDocument/2006/relationships/hyperlink" Target="http://www.transitocallao.com.pe/"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 Id="rId5" Type="http://schemas.openxmlformats.org/officeDocument/2006/relationships/image" Target="../media/image8.emf"/><Relationship Id="rId4" Type="http://schemas.openxmlformats.org/officeDocument/2006/relationships/image" Target="../media/image7.emf"/></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 Id="rId9"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096217" y="5157192"/>
            <a:ext cx="5348976" cy="648072"/>
          </a:xfrm>
        </p:spPr>
        <p:txBody>
          <a:bodyPr>
            <a:normAutofit/>
          </a:bodyPr>
          <a:lstStyle/>
          <a:p>
            <a:pPr algn="r"/>
            <a:r>
              <a:rPr lang="es-PE" sz="1600" b="1" i="1" dirty="0" smtClean="0">
                <a:solidFill>
                  <a:schemeClr val="tx1"/>
                </a:solidFill>
                <a:latin typeface="Arial" pitchFamily="34" charset="0"/>
                <a:cs typeface="Arial" pitchFamily="34" charset="0"/>
              </a:rPr>
              <a:t>Ing. Edgar Lionel </a:t>
            </a:r>
            <a:r>
              <a:rPr lang="es-PE" sz="1600" b="1" i="1" dirty="0" err="1" smtClean="0">
                <a:solidFill>
                  <a:schemeClr val="tx1"/>
                </a:solidFill>
                <a:latin typeface="Arial" pitchFamily="34" charset="0"/>
                <a:cs typeface="Arial" pitchFamily="34" charset="0"/>
              </a:rPr>
              <a:t>Colquicocha</a:t>
            </a:r>
            <a:r>
              <a:rPr lang="es-PE" sz="1600" b="1" i="1" dirty="0" smtClean="0">
                <a:solidFill>
                  <a:schemeClr val="tx1"/>
                </a:solidFill>
                <a:latin typeface="Arial" pitchFamily="34" charset="0"/>
                <a:cs typeface="Arial" pitchFamily="34" charset="0"/>
              </a:rPr>
              <a:t> </a:t>
            </a:r>
            <a:r>
              <a:rPr lang="es-PE" sz="1600" b="1" i="1" dirty="0" err="1" smtClean="0">
                <a:solidFill>
                  <a:schemeClr val="tx1"/>
                </a:solidFill>
                <a:latin typeface="Arial" pitchFamily="34" charset="0"/>
                <a:cs typeface="Arial" pitchFamily="34" charset="0"/>
              </a:rPr>
              <a:t>Goñi</a:t>
            </a:r>
            <a:r>
              <a:rPr lang="es-PE" sz="1600" b="1" i="1" dirty="0" smtClean="0">
                <a:solidFill>
                  <a:schemeClr val="tx1"/>
                </a:solidFill>
                <a:latin typeface="Arial" pitchFamily="34" charset="0"/>
                <a:cs typeface="Arial" pitchFamily="34" charset="0"/>
              </a:rPr>
              <a:t/>
            </a:r>
            <a:br>
              <a:rPr lang="es-PE" sz="1600" b="1" i="1" dirty="0" smtClean="0">
                <a:solidFill>
                  <a:schemeClr val="tx1"/>
                </a:solidFill>
                <a:latin typeface="Arial" pitchFamily="34" charset="0"/>
                <a:cs typeface="Arial" pitchFamily="34" charset="0"/>
              </a:rPr>
            </a:br>
            <a:r>
              <a:rPr lang="es-PE" sz="1600" b="1" i="1" dirty="0" smtClean="0">
                <a:solidFill>
                  <a:schemeClr val="tx1"/>
                </a:solidFill>
                <a:latin typeface="Arial" pitchFamily="34" charset="0"/>
                <a:cs typeface="Arial" pitchFamily="34" charset="0"/>
              </a:rPr>
              <a:t>Gerente General de Transporte Urbano</a:t>
            </a:r>
            <a:endParaRPr lang="es-PE" sz="1600" b="1" i="1" dirty="0">
              <a:solidFill>
                <a:schemeClr val="tx1"/>
              </a:solidFill>
              <a:latin typeface="Arial" pitchFamily="34" charset="0"/>
              <a:cs typeface="Arial" pitchFamily="34" charset="0"/>
            </a:endParaRPr>
          </a:p>
        </p:txBody>
      </p:sp>
      <p:sp>
        <p:nvSpPr>
          <p:cNvPr id="5" name="1 Título"/>
          <p:cNvSpPr txBox="1">
            <a:spLocks/>
          </p:cNvSpPr>
          <p:nvPr/>
        </p:nvSpPr>
        <p:spPr>
          <a:xfrm>
            <a:off x="1475656" y="1484784"/>
            <a:ext cx="6146506" cy="1086960"/>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80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PE" sz="2800" i="1" dirty="0" smtClean="0">
                <a:solidFill>
                  <a:schemeClr val="bg1"/>
                </a:solidFill>
                <a:latin typeface="Arial" pitchFamily="34" charset="0"/>
                <a:cs typeface="Arial" pitchFamily="34" charset="0"/>
              </a:rPr>
              <a:t>MUNICIPALIDAD PROVINCIAL </a:t>
            </a:r>
          </a:p>
          <a:p>
            <a:pPr algn="ctr"/>
            <a:r>
              <a:rPr lang="es-PE" sz="2800" i="1" dirty="0" smtClean="0">
                <a:solidFill>
                  <a:schemeClr val="bg1"/>
                </a:solidFill>
                <a:latin typeface="Arial" pitchFamily="34" charset="0"/>
                <a:cs typeface="Arial" pitchFamily="34" charset="0"/>
              </a:rPr>
              <a:t>DEL CALLAO</a:t>
            </a:r>
            <a:endParaRPr lang="es-PE" sz="2800" i="1" dirty="0">
              <a:solidFill>
                <a:schemeClr val="bg1"/>
              </a:solidFill>
              <a:latin typeface="Arial" pitchFamily="34" charset="0"/>
              <a:cs typeface="Arial" pitchFamily="34" charset="0"/>
            </a:endParaRPr>
          </a:p>
        </p:txBody>
      </p:sp>
      <p:pic>
        <p:nvPicPr>
          <p:cNvPr id="6" name="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65350" y="239890"/>
            <a:ext cx="941291" cy="1224136"/>
          </a:xfrm>
          <a:prstGeom prst="rect">
            <a:avLst/>
          </a:prstGeom>
        </p:spPr>
      </p:pic>
      <p:sp>
        <p:nvSpPr>
          <p:cNvPr id="9" name="1 Título"/>
          <p:cNvSpPr txBox="1">
            <a:spLocks/>
          </p:cNvSpPr>
          <p:nvPr/>
        </p:nvSpPr>
        <p:spPr>
          <a:xfrm>
            <a:off x="1097780" y="3220414"/>
            <a:ext cx="6729098" cy="1584176"/>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80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endParaRPr lang="es-PE" sz="4800" dirty="0"/>
          </a:p>
        </p:txBody>
      </p:sp>
      <p:sp>
        <p:nvSpPr>
          <p:cNvPr id="10" name="1 Título"/>
          <p:cNvSpPr txBox="1">
            <a:spLocks/>
          </p:cNvSpPr>
          <p:nvPr/>
        </p:nvSpPr>
        <p:spPr>
          <a:xfrm>
            <a:off x="0" y="3293368"/>
            <a:ext cx="8892480" cy="1350078"/>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80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PE" sz="2800" b="1" i="1" dirty="0" smtClean="0">
                <a:latin typeface="Arial" pitchFamily="34" charset="0"/>
                <a:cs typeface="Arial" pitchFamily="34" charset="0"/>
              </a:rPr>
              <a:t>GERENCIA GENERAL DE TRANSPORTE URBANO</a:t>
            </a:r>
          </a:p>
          <a:p>
            <a:pPr algn="ctr"/>
            <a:r>
              <a:rPr lang="es-PE" sz="2400" b="1" i="1" dirty="0" smtClean="0">
                <a:latin typeface="Arial" pitchFamily="34" charset="0"/>
                <a:cs typeface="Arial" pitchFamily="34" charset="0"/>
              </a:rPr>
              <a:t>RENDICIÓN DE CUENTAS</a:t>
            </a:r>
          </a:p>
          <a:p>
            <a:pPr algn="ctr"/>
            <a:r>
              <a:rPr lang="es-PE" sz="2400" b="1" i="1" dirty="0" smtClean="0">
                <a:latin typeface="Arial" pitchFamily="34" charset="0"/>
                <a:cs typeface="Arial" pitchFamily="34" charset="0"/>
              </a:rPr>
              <a:t>2018 - 2019</a:t>
            </a:r>
            <a:endParaRPr lang="es-PE" sz="2400" b="1" i="1" dirty="0">
              <a:latin typeface="Arial" pitchFamily="34" charset="0"/>
              <a:cs typeface="Arial" pitchFamily="34" charset="0"/>
            </a:endParaRPr>
          </a:p>
        </p:txBody>
      </p:sp>
    </p:spTree>
    <p:extLst>
      <p:ext uri="{BB962C8B-B14F-4D97-AF65-F5344CB8AC3E}">
        <p14:creationId xmlns:p14="http://schemas.microsoft.com/office/powerpoint/2010/main" val="27389849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07504" y="451368"/>
            <a:ext cx="8280919" cy="400110"/>
          </a:xfrm>
          <a:prstGeom prst="rect">
            <a:avLst/>
          </a:prstGeom>
        </p:spPr>
        <p:txBody>
          <a:bodyPr wrap="square">
            <a:spAutoFit/>
          </a:bodyPr>
          <a:lstStyle/>
          <a:p>
            <a:pPr algn="just"/>
            <a:r>
              <a:rPr lang="es-ES" sz="2000" b="1" i="1" u="sng" dirty="0" smtClean="0"/>
              <a:t>SISTEMA DE SEMAFORIZACION : </a:t>
            </a:r>
          </a:p>
        </p:txBody>
      </p:sp>
      <p:sp>
        <p:nvSpPr>
          <p:cNvPr id="23" name="Rectangle 10"/>
          <p:cNvSpPr>
            <a:spLocks noChangeArrowheads="1"/>
          </p:cNvSpPr>
          <p:nvPr/>
        </p:nvSpPr>
        <p:spPr bwMode="auto">
          <a:xfrm>
            <a:off x="7175" y="-138781"/>
            <a:ext cx="8788789" cy="666733"/>
          </a:xfrm>
          <a:prstGeom prst="rect">
            <a:avLst/>
          </a:prstGeom>
          <a:noFill/>
          <a:ln w="9525">
            <a:noFill/>
            <a:miter lim="800000"/>
            <a:headEnd/>
            <a:tailEnd/>
          </a:ln>
          <a:effectLst/>
        </p:spPr>
        <p:txBody>
          <a:bodyPr anchor="ctr"/>
          <a:lstStyle/>
          <a:p>
            <a:pPr>
              <a:defRPr/>
            </a:pPr>
            <a:r>
              <a:rPr lang="es-ES" sz="2400" b="1" i="1" u="sng" dirty="0">
                <a:effectLst>
                  <a:outerShdw blurRad="38100" dist="38100" dir="2700000" algn="tl">
                    <a:srgbClr val="000000">
                      <a:alpha val="43137"/>
                    </a:srgbClr>
                  </a:outerShdw>
                </a:effectLst>
                <a:latin typeface="Garamond" pitchFamily="18" charset="0"/>
              </a:rPr>
              <a:t>II. PRINCIPALES ACTIVIDADES EJECUTADOS EN EL </a:t>
            </a:r>
            <a:r>
              <a:rPr lang="es-ES" sz="2400" b="1" i="1" u="sng" dirty="0" smtClean="0">
                <a:effectLst>
                  <a:outerShdw blurRad="38100" dist="38100" dir="2700000" algn="tl">
                    <a:srgbClr val="000000">
                      <a:alpha val="43137"/>
                    </a:srgbClr>
                  </a:outerShdw>
                </a:effectLst>
                <a:latin typeface="Garamond" pitchFamily="18" charset="0"/>
              </a:rPr>
              <a:t>2018</a:t>
            </a:r>
            <a:endParaRPr lang="es-ES" sz="2400" b="1" i="1" u="sng" dirty="0">
              <a:effectLst>
                <a:outerShdw blurRad="38100" dist="38100" dir="2700000" algn="tl">
                  <a:srgbClr val="000000">
                    <a:alpha val="43137"/>
                  </a:srgbClr>
                </a:outerShdw>
              </a:effectLst>
              <a:latin typeface="Garamond" pitchFamily="18" charset="0"/>
            </a:endParaRPr>
          </a:p>
        </p:txBody>
      </p:sp>
      <p:sp>
        <p:nvSpPr>
          <p:cNvPr id="3" name="2 Rectángulo"/>
          <p:cNvSpPr/>
          <p:nvPr/>
        </p:nvSpPr>
        <p:spPr>
          <a:xfrm>
            <a:off x="108402" y="923880"/>
            <a:ext cx="4293167" cy="4401205"/>
          </a:xfrm>
          <a:prstGeom prst="rect">
            <a:avLst/>
          </a:prstGeom>
        </p:spPr>
        <p:txBody>
          <a:bodyPr wrap="square">
            <a:spAutoFit/>
          </a:bodyPr>
          <a:lstStyle/>
          <a:p>
            <a:pPr marL="0" lvl="1" algn="just">
              <a:defRPr/>
            </a:pPr>
            <a:r>
              <a:rPr lang="es-PE" sz="2000" dirty="0">
                <a:latin typeface="Candara" pitchFamily="34" charset="0"/>
              </a:rPr>
              <a:t>A la fecha se cuenta con </a:t>
            </a:r>
            <a:r>
              <a:rPr lang="es-PE" sz="2000" dirty="0" smtClean="0">
                <a:latin typeface="Candara" pitchFamily="34" charset="0"/>
              </a:rPr>
              <a:t>148 </a:t>
            </a:r>
            <a:r>
              <a:rPr lang="es-PE" sz="2000" dirty="0">
                <a:latin typeface="Candara" pitchFamily="34" charset="0"/>
              </a:rPr>
              <a:t>intersecciones semaforizadas ubicadas en toda la Provincia Constitucional del </a:t>
            </a:r>
            <a:r>
              <a:rPr lang="es-PE" sz="2000" dirty="0" smtClean="0">
                <a:latin typeface="Candara" pitchFamily="34" charset="0"/>
              </a:rPr>
              <a:t>Callao, siendo instalados en el 2018, 06 cruces semafóricos nuevos los cuales son: </a:t>
            </a:r>
          </a:p>
          <a:p>
            <a:pPr marL="0" lvl="1" algn="just">
              <a:defRPr/>
            </a:pPr>
            <a:endParaRPr lang="es-PE" sz="2000" dirty="0" smtClean="0">
              <a:latin typeface="Candara" pitchFamily="34" charset="0"/>
            </a:endParaRPr>
          </a:p>
          <a:p>
            <a:pPr marL="0" lvl="1" algn="just">
              <a:defRPr/>
            </a:pPr>
            <a:r>
              <a:rPr lang="es-PE" sz="2000" dirty="0" smtClean="0">
                <a:latin typeface="Candara" pitchFamily="34" charset="0"/>
              </a:rPr>
              <a:t>1. Av. Ayacucho / Av. </a:t>
            </a:r>
            <a:r>
              <a:rPr lang="es-PE" sz="2000" dirty="0" err="1" smtClean="0">
                <a:latin typeface="Candara" pitchFamily="34" charset="0"/>
              </a:rPr>
              <a:t>Huaura</a:t>
            </a:r>
            <a:r>
              <a:rPr lang="es-PE" sz="2000" dirty="0" smtClean="0">
                <a:latin typeface="Candara" pitchFamily="34" charset="0"/>
              </a:rPr>
              <a:t>.</a:t>
            </a:r>
          </a:p>
          <a:p>
            <a:pPr marL="0" lvl="1" algn="just">
              <a:defRPr/>
            </a:pPr>
            <a:r>
              <a:rPr lang="es-PE" sz="2000" dirty="0" smtClean="0">
                <a:latin typeface="Candara" pitchFamily="34" charset="0"/>
              </a:rPr>
              <a:t>2. Av. Carbono / Calle 5.</a:t>
            </a:r>
          </a:p>
          <a:p>
            <a:pPr marL="0" lvl="1" algn="just">
              <a:defRPr/>
            </a:pPr>
            <a:r>
              <a:rPr lang="es-PE" sz="2000" dirty="0" smtClean="0">
                <a:latin typeface="Candara" pitchFamily="34" charset="0"/>
              </a:rPr>
              <a:t>3. Av. </a:t>
            </a:r>
            <a:r>
              <a:rPr lang="es-PE" sz="2000" dirty="0" err="1" smtClean="0">
                <a:latin typeface="Candara" pitchFamily="34" charset="0"/>
              </a:rPr>
              <a:t>Galvez</a:t>
            </a:r>
            <a:r>
              <a:rPr lang="es-PE" sz="2000" dirty="0" smtClean="0">
                <a:latin typeface="Candara" pitchFamily="34" charset="0"/>
              </a:rPr>
              <a:t> / Jr. Alfonso Ugarte.</a:t>
            </a:r>
          </a:p>
          <a:p>
            <a:pPr marL="0" lvl="1" algn="just">
              <a:defRPr/>
            </a:pPr>
            <a:r>
              <a:rPr lang="es-PE" sz="2000" dirty="0" smtClean="0">
                <a:latin typeface="Candara" pitchFamily="34" charset="0"/>
              </a:rPr>
              <a:t>4. Av. La Paz / Calle </a:t>
            </a:r>
            <a:r>
              <a:rPr lang="es-PE" sz="2000" dirty="0" err="1" smtClean="0">
                <a:latin typeface="Candara" pitchFamily="34" charset="0"/>
              </a:rPr>
              <a:t>Viru</a:t>
            </a:r>
            <a:r>
              <a:rPr lang="es-PE" sz="2000" dirty="0" smtClean="0">
                <a:latin typeface="Candara" pitchFamily="34" charset="0"/>
              </a:rPr>
              <a:t>.</a:t>
            </a:r>
          </a:p>
          <a:p>
            <a:pPr marL="0" lvl="1" algn="just">
              <a:defRPr/>
            </a:pPr>
            <a:r>
              <a:rPr lang="es-PE" sz="2000" dirty="0" smtClean="0">
                <a:latin typeface="Candara" pitchFamily="34" charset="0"/>
              </a:rPr>
              <a:t>5. Av. Pacasmayo / Calle 3.</a:t>
            </a:r>
          </a:p>
          <a:p>
            <a:pPr marL="0" lvl="1" algn="just">
              <a:defRPr/>
            </a:pPr>
            <a:r>
              <a:rPr lang="es-PE" sz="2000" dirty="0" smtClean="0">
                <a:latin typeface="Candara" pitchFamily="34" charset="0"/>
              </a:rPr>
              <a:t>6. Av. Haya de la torre / Calle Grito de </a:t>
            </a:r>
            <a:r>
              <a:rPr lang="es-PE" sz="2000" dirty="0" err="1" smtClean="0">
                <a:latin typeface="Candara" pitchFamily="34" charset="0"/>
              </a:rPr>
              <a:t>Huaura</a:t>
            </a:r>
            <a:r>
              <a:rPr lang="es-PE" sz="2000" dirty="0" smtClean="0">
                <a:latin typeface="Candara" pitchFamily="34" charset="0"/>
              </a:rPr>
              <a:t>. </a:t>
            </a:r>
            <a:endParaRPr lang="es-PE" sz="2000" dirty="0">
              <a:latin typeface="Candara" pitchFamily="34" charset="0"/>
            </a:endParaRPr>
          </a:p>
        </p:txBody>
      </p:sp>
      <p:pic>
        <p:nvPicPr>
          <p:cNvPr id="14" name="13 Imagen" descr="B:\CONCESION CTC new\Administracion y Contratos\EJECUCION 2018\Informes de Mantenimiento Fiscalizacion y CCTV 2018\Capex_Nuevo cruces 2018\Carbono - Calle 5\20181120_114628.jpg"/>
          <p:cNvPicPr/>
          <p:nvPr/>
        </p:nvPicPr>
        <p:blipFill rotWithShape="1">
          <a:blip r:embed="rId2" cstate="print">
            <a:extLst>
              <a:ext uri="{28A0092B-C50C-407E-A947-70E740481C1C}">
                <a14:useLocalDpi xmlns:a14="http://schemas.microsoft.com/office/drawing/2010/main" val="0"/>
              </a:ext>
            </a:extLst>
          </a:blip>
          <a:srcRect l="23072" r="4337"/>
          <a:stretch/>
        </p:blipFill>
        <p:spPr bwMode="auto">
          <a:xfrm>
            <a:off x="4716016" y="502552"/>
            <a:ext cx="4079948" cy="2494400"/>
          </a:xfrm>
          <a:prstGeom prst="rect">
            <a:avLst/>
          </a:prstGeom>
          <a:noFill/>
          <a:ln>
            <a:noFill/>
          </a:ln>
          <a:extLst>
            <a:ext uri="{53640926-AAD7-44D8-BBD7-CCE9431645EC}">
              <a14:shadowObscured xmlns:a14="http://schemas.microsoft.com/office/drawing/2010/main"/>
            </a:ext>
          </a:extLst>
        </p:spPr>
      </p:pic>
      <p:sp>
        <p:nvSpPr>
          <p:cNvPr id="2" name="1 Rectángulo"/>
          <p:cNvSpPr/>
          <p:nvPr/>
        </p:nvSpPr>
        <p:spPr>
          <a:xfrm>
            <a:off x="5659738" y="2996952"/>
            <a:ext cx="2456826" cy="400110"/>
          </a:xfrm>
          <a:prstGeom prst="rect">
            <a:avLst/>
          </a:prstGeom>
        </p:spPr>
        <p:txBody>
          <a:bodyPr wrap="none">
            <a:spAutoFit/>
          </a:bodyPr>
          <a:lstStyle/>
          <a:p>
            <a:pPr marL="0" lvl="1" algn="just">
              <a:defRPr/>
            </a:pPr>
            <a:r>
              <a:rPr lang="es-PE" sz="2000" dirty="0">
                <a:latin typeface="Candara" pitchFamily="34" charset="0"/>
              </a:rPr>
              <a:t>Av. Carbono / Calle 5.</a:t>
            </a:r>
          </a:p>
        </p:txBody>
      </p:sp>
      <p:pic>
        <p:nvPicPr>
          <p:cNvPr id="16" name="15 Imagen" descr="B:\CONCESION CTC new\Administracion y Contratos\EJECUCION 2018\Informes de Mantenimiento Fiscalizacion y CCTV 2018\Capex_Nuevo cruces 2018\Ayacucho - Huaura\20181115_121809.jpg"/>
          <p:cNvPicPr/>
          <p:nvPr/>
        </p:nvPicPr>
        <p:blipFill rotWithShape="1">
          <a:blip r:embed="rId3" cstate="print">
            <a:extLst>
              <a:ext uri="{28A0092B-C50C-407E-A947-70E740481C1C}">
                <a14:useLocalDpi xmlns:a14="http://schemas.microsoft.com/office/drawing/2010/main" val="0"/>
              </a:ext>
            </a:extLst>
          </a:blip>
          <a:srcRect l="6620" r="13434"/>
          <a:stretch/>
        </p:blipFill>
        <p:spPr bwMode="auto">
          <a:xfrm>
            <a:off x="4716016" y="3573016"/>
            <a:ext cx="4079948" cy="2470235"/>
          </a:xfrm>
          <a:prstGeom prst="rect">
            <a:avLst/>
          </a:prstGeom>
          <a:noFill/>
          <a:ln>
            <a:noFill/>
          </a:ln>
          <a:extLst>
            <a:ext uri="{53640926-AAD7-44D8-BBD7-CCE9431645EC}">
              <a14:shadowObscured xmlns:a14="http://schemas.microsoft.com/office/drawing/2010/main"/>
            </a:ext>
          </a:extLst>
        </p:spPr>
      </p:pic>
      <p:sp>
        <p:nvSpPr>
          <p:cNvPr id="17" name="16 Rectángulo"/>
          <p:cNvSpPr/>
          <p:nvPr/>
        </p:nvSpPr>
        <p:spPr>
          <a:xfrm>
            <a:off x="5419553" y="6145730"/>
            <a:ext cx="3004862" cy="400110"/>
          </a:xfrm>
          <a:prstGeom prst="rect">
            <a:avLst/>
          </a:prstGeom>
        </p:spPr>
        <p:txBody>
          <a:bodyPr wrap="none">
            <a:spAutoFit/>
          </a:bodyPr>
          <a:lstStyle/>
          <a:p>
            <a:pPr marL="0" lvl="1" algn="just">
              <a:defRPr/>
            </a:pPr>
            <a:r>
              <a:rPr lang="es-PE" sz="2000" dirty="0">
                <a:latin typeface="Candara" pitchFamily="34" charset="0"/>
              </a:rPr>
              <a:t>Av. </a:t>
            </a:r>
            <a:r>
              <a:rPr lang="es-PE" sz="2000" dirty="0" smtClean="0">
                <a:latin typeface="Candara" pitchFamily="34" charset="0"/>
              </a:rPr>
              <a:t>Ayacucho / Av. </a:t>
            </a:r>
            <a:r>
              <a:rPr lang="es-PE" sz="2000" dirty="0" err="1" smtClean="0">
                <a:latin typeface="Candara" pitchFamily="34" charset="0"/>
              </a:rPr>
              <a:t>Huaura</a:t>
            </a:r>
            <a:endParaRPr lang="es-PE" sz="2000" dirty="0">
              <a:latin typeface="Candara" pitchFamily="34" charset="0"/>
            </a:endParaRPr>
          </a:p>
        </p:txBody>
      </p:sp>
    </p:spTree>
    <p:extLst>
      <p:ext uri="{BB962C8B-B14F-4D97-AF65-F5344CB8AC3E}">
        <p14:creationId xmlns:p14="http://schemas.microsoft.com/office/powerpoint/2010/main" val="5666639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10"/>
          <p:cNvSpPr>
            <a:spLocks noChangeArrowheads="1"/>
          </p:cNvSpPr>
          <p:nvPr/>
        </p:nvSpPr>
        <p:spPr bwMode="auto">
          <a:xfrm>
            <a:off x="0" y="-128767"/>
            <a:ext cx="8788789" cy="666733"/>
          </a:xfrm>
          <a:prstGeom prst="rect">
            <a:avLst/>
          </a:prstGeom>
          <a:noFill/>
          <a:ln w="9525">
            <a:noFill/>
            <a:miter lim="800000"/>
            <a:headEnd/>
            <a:tailEnd/>
          </a:ln>
          <a:effectLst/>
        </p:spPr>
        <p:txBody>
          <a:bodyPr anchor="ctr"/>
          <a:lstStyle/>
          <a:p>
            <a:pPr>
              <a:defRPr/>
            </a:pPr>
            <a:r>
              <a:rPr lang="es-ES" sz="2400" b="1" i="1" u="sng" dirty="0">
                <a:effectLst>
                  <a:outerShdw blurRad="38100" dist="38100" dir="2700000" algn="tl">
                    <a:srgbClr val="000000">
                      <a:alpha val="43137"/>
                    </a:srgbClr>
                  </a:outerShdw>
                </a:effectLst>
                <a:latin typeface="Garamond" pitchFamily="18" charset="0"/>
              </a:rPr>
              <a:t>II. PRINCIPALES ACTIVIDADES EJECUTADOS EN EL </a:t>
            </a:r>
            <a:r>
              <a:rPr lang="es-ES" sz="2400" b="1" i="1" u="sng" dirty="0" smtClean="0">
                <a:effectLst>
                  <a:outerShdw blurRad="38100" dist="38100" dir="2700000" algn="tl">
                    <a:srgbClr val="000000">
                      <a:alpha val="43137"/>
                    </a:srgbClr>
                  </a:outerShdw>
                </a:effectLst>
                <a:latin typeface="Garamond" pitchFamily="18" charset="0"/>
              </a:rPr>
              <a:t>2018</a:t>
            </a:r>
            <a:endParaRPr lang="es-ES" sz="2400" b="1" i="1" u="sng" dirty="0">
              <a:effectLst>
                <a:outerShdw blurRad="38100" dist="38100" dir="2700000" algn="tl">
                  <a:srgbClr val="000000">
                    <a:alpha val="43137"/>
                  </a:srgbClr>
                </a:outerShdw>
              </a:effectLst>
              <a:latin typeface="Garamond" pitchFamily="18" charset="0"/>
            </a:endParaRPr>
          </a:p>
        </p:txBody>
      </p:sp>
      <p:sp>
        <p:nvSpPr>
          <p:cNvPr id="8" name="7 Rectángulo"/>
          <p:cNvSpPr/>
          <p:nvPr/>
        </p:nvSpPr>
        <p:spPr>
          <a:xfrm>
            <a:off x="156914" y="908720"/>
            <a:ext cx="4237480" cy="5632311"/>
          </a:xfrm>
          <a:prstGeom prst="rect">
            <a:avLst/>
          </a:prstGeom>
        </p:spPr>
        <p:txBody>
          <a:bodyPr wrap="square">
            <a:spAutoFit/>
          </a:bodyPr>
          <a:lstStyle/>
          <a:p>
            <a:pPr marL="0" lvl="1" algn="just">
              <a:defRPr/>
            </a:pPr>
            <a:r>
              <a:rPr lang="es-PE" sz="2000" i="1" dirty="0"/>
              <a:t>Así también se realizó la remodelación </a:t>
            </a:r>
            <a:r>
              <a:rPr lang="es-PE" sz="2000" i="1" dirty="0" smtClean="0"/>
              <a:t>de controladores semafóricos, siendo instalados  5 controladores Siemens </a:t>
            </a:r>
            <a:r>
              <a:rPr lang="es-PE" sz="2000" dirty="0" smtClean="0"/>
              <a:t>CLS 214, en los siguientes puntos:</a:t>
            </a:r>
          </a:p>
          <a:p>
            <a:pPr marL="0" lvl="1" algn="just">
              <a:defRPr/>
            </a:pPr>
            <a:endParaRPr lang="es-PE" sz="2000" i="1" dirty="0"/>
          </a:p>
          <a:p>
            <a:r>
              <a:rPr lang="es-PE" sz="2000" i="1" dirty="0" smtClean="0"/>
              <a:t>1. Av</a:t>
            </a:r>
            <a:r>
              <a:rPr lang="es-PE" sz="2000" i="1" dirty="0"/>
              <a:t>. Guardia Chalaca cruce con Av. República de </a:t>
            </a:r>
            <a:r>
              <a:rPr lang="es-PE" sz="2000" i="1" dirty="0" smtClean="0"/>
              <a:t>Panamá</a:t>
            </a:r>
          </a:p>
          <a:p>
            <a:endParaRPr lang="es-PE" sz="2000" i="1" dirty="0"/>
          </a:p>
          <a:p>
            <a:r>
              <a:rPr lang="es-PE" sz="2000" i="1" dirty="0"/>
              <a:t>2. Av. Guardia Chalaca cruce con Jr. </a:t>
            </a:r>
            <a:r>
              <a:rPr lang="es-PE" sz="2000" i="1" dirty="0" err="1" smtClean="0"/>
              <a:t>Zepita</a:t>
            </a:r>
            <a:endParaRPr lang="es-PE" sz="2000" i="1" dirty="0" smtClean="0"/>
          </a:p>
          <a:p>
            <a:endParaRPr lang="es-PE" sz="2000" i="1" dirty="0"/>
          </a:p>
          <a:p>
            <a:r>
              <a:rPr lang="es-PE" sz="2000" i="1" dirty="0"/>
              <a:t>3. Av. Tomas Valle con Av. </a:t>
            </a:r>
            <a:r>
              <a:rPr lang="es-PE" sz="2000" i="1" dirty="0" err="1" smtClean="0"/>
              <a:t>Bertello</a:t>
            </a:r>
            <a:endParaRPr lang="es-PE" sz="2000" i="1" dirty="0" smtClean="0"/>
          </a:p>
          <a:p>
            <a:endParaRPr lang="es-PE" sz="2000" i="1" dirty="0"/>
          </a:p>
          <a:p>
            <a:r>
              <a:rPr lang="es-PE" sz="2000" i="1" dirty="0"/>
              <a:t>4. Av. Tomas Valle con Av. </a:t>
            </a:r>
            <a:r>
              <a:rPr lang="es-PE" sz="2000" i="1" dirty="0" smtClean="0"/>
              <a:t>Dominicos</a:t>
            </a:r>
          </a:p>
          <a:p>
            <a:endParaRPr lang="es-PE" sz="2000" i="1" dirty="0"/>
          </a:p>
          <a:p>
            <a:r>
              <a:rPr lang="es-PE" sz="2000" i="1" dirty="0"/>
              <a:t>5. Av. Tomas Valle con Pacasmayo</a:t>
            </a:r>
          </a:p>
          <a:p>
            <a:pPr marL="0" lvl="1" algn="just">
              <a:defRPr/>
            </a:pPr>
            <a:endParaRPr lang="es-PE" sz="2000" i="1" dirty="0"/>
          </a:p>
          <a:p>
            <a:pPr marL="0" lvl="1" algn="just">
              <a:defRPr/>
            </a:pPr>
            <a:endParaRPr lang="es-PE" sz="2000" i="1" dirty="0"/>
          </a:p>
        </p:txBody>
      </p:sp>
      <p:pic>
        <p:nvPicPr>
          <p:cNvPr id="7" name="15 Imag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9732" y="964487"/>
            <a:ext cx="2065462" cy="2672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17 Imag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0081" y="3933056"/>
            <a:ext cx="2065462" cy="2770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18 Imag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0232" y="3933056"/>
            <a:ext cx="2164463" cy="2770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14 Imag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9310" y="908720"/>
            <a:ext cx="2127004" cy="2708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91158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10"/>
          <p:cNvSpPr>
            <a:spLocks noChangeArrowheads="1"/>
          </p:cNvSpPr>
          <p:nvPr/>
        </p:nvSpPr>
        <p:spPr bwMode="auto">
          <a:xfrm>
            <a:off x="0" y="-171400"/>
            <a:ext cx="8788789" cy="666733"/>
          </a:xfrm>
          <a:prstGeom prst="rect">
            <a:avLst/>
          </a:prstGeom>
          <a:noFill/>
          <a:ln w="9525">
            <a:noFill/>
            <a:miter lim="800000"/>
            <a:headEnd/>
            <a:tailEnd/>
          </a:ln>
          <a:effectLst/>
        </p:spPr>
        <p:txBody>
          <a:bodyPr anchor="ctr"/>
          <a:lstStyle/>
          <a:p>
            <a:pPr>
              <a:defRPr/>
            </a:pPr>
            <a:r>
              <a:rPr lang="es-ES" sz="2400" b="1" i="1" u="sng" dirty="0">
                <a:effectLst>
                  <a:outerShdw blurRad="38100" dist="38100" dir="2700000" algn="tl">
                    <a:srgbClr val="000000">
                      <a:alpha val="43137"/>
                    </a:srgbClr>
                  </a:outerShdw>
                </a:effectLst>
                <a:latin typeface="Garamond" pitchFamily="18" charset="0"/>
              </a:rPr>
              <a:t>II. PRINCIPALES ACTIVIDADES EJECUTADOS EN EL </a:t>
            </a:r>
            <a:r>
              <a:rPr lang="es-ES" sz="2400" b="1" i="1" u="sng" dirty="0" smtClean="0">
                <a:effectLst>
                  <a:outerShdw blurRad="38100" dist="38100" dir="2700000" algn="tl">
                    <a:srgbClr val="000000">
                      <a:alpha val="43137"/>
                    </a:srgbClr>
                  </a:outerShdw>
                </a:effectLst>
                <a:latin typeface="Garamond" pitchFamily="18" charset="0"/>
              </a:rPr>
              <a:t>2018</a:t>
            </a:r>
            <a:endParaRPr lang="es-ES" sz="2400" b="1" i="1" u="sng" dirty="0">
              <a:effectLst>
                <a:outerShdw blurRad="38100" dist="38100" dir="2700000" algn="tl">
                  <a:srgbClr val="000000">
                    <a:alpha val="43137"/>
                  </a:srgbClr>
                </a:outerShdw>
              </a:effectLst>
              <a:latin typeface="Garamond" pitchFamily="18" charset="0"/>
            </a:endParaRPr>
          </a:p>
        </p:txBody>
      </p:sp>
      <p:sp>
        <p:nvSpPr>
          <p:cNvPr id="3" name="2 Rectángulo"/>
          <p:cNvSpPr/>
          <p:nvPr/>
        </p:nvSpPr>
        <p:spPr>
          <a:xfrm>
            <a:off x="251520" y="548680"/>
            <a:ext cx="5472608" cy="4801314"/>
          </a:xfrm>
          <a:prstGeom prst="rect">
            <a:avLst/>
          </a:prstGeom>
        </p:spPr>
        <p:txBody>
          <a:bodyPr wrap="square">
            <a:spAutoFit/>
          </a:bodyPr>
          <a:lstStyle/>
          <a:p>
            <a:pPr marL="0" lvl="1" algn="just">
              <a:defRPr/>
            </a:pPr>
            <a:r>
              <a:rPr lang="es-PE" b="1" i="1" u="sng" dirty="0" smtClean="0"/>
              <a:t>SISTEMA DE FISCALIZACIÓN ELECTRÓNICA DE VELOCIDAD</a:t>
            </a:r>
          </a:p>
          <a:p>
            <a:pPr marL="0" lvl="1" algn="just">
              <a:defRPr/>
            </a:pPr>
            <a:endParaRPr lang="es-PE" b="1" i="1" dirty="0"/>
          </a:p>
          <a:p>
            <a:pPr algn="just" eaLnBrk="0" hangingPunct="0">
              <a:defRPr/>
            </a:pPr>
            <a:r>
              <a:rPr lang="es-PE" i="1" dirty="0" smtClean="0"/>
              <a:t>Permite regular </a:t>
            </a:r>
            <a:r>
              <a:rPr lang="es-PE" i="1" dirty="0"/>
              <a:t>el exceso de velocidad que existe en </a:t>
            </a:r>
            <a:r>
              <a:rPr lang="es-PE" i="1" dirty="0" smtClean="0"/>
              <a:t>las vías, se clasifican en:</a:t>
            </a:r>
          </a:p>
          <a:p>
            <a:pPr algn="just" eaLnBrk="0" hangingPunct="0">
              <a:defRPr/>
            </a:pPr>
            <a:endParaRPr lang="es-PE" i="1" dirty="0"/>
          </a:p>
          <a:p>
            <a:pPr algn="just" eaLnBrk="0" hangingPunct="0">
              <a:defRPr/>
            </a:pPr>
            <a:r>
              <a:rPr lang="es-ES" b="1" i="1" dirty="0" smtClean="0"/>
              <a:t>Fiscalización </a:t>
            </a:r>
            <a:r>
              <a:rPr lang="es-ES" b="1" i="1" dirty="0"/>
              <a:t>Electrónica </a:t>
            </a:r>
            <a:r>
              <a:rPr lang="es-ES" b="1" i="1" dirty="0" smtClean="0"/>
              <a:t>Fija.- </a:t>
            </a:r>
            <a:r>
              <a:rPr lang="es-ES" i="1" dirty="0" smtClean="0"/>
              <a:t>Se </a:t>
            </a:r>
            <a:r>
              <a:rPr lang="es-ES" i="1" dirty="0"/>
              <a:t>encuentran instalados en 16 puntos (avenidas principales de acceso al Callao), </a:t>
            </a:r>
            <a:r>
              <a:rPr lang="es-ES" i="1" dirty="0" smtClean="0"/>
              <a:t>con un total de 33 </a:t>
            </a:r>
            <a:r>
              <a:rPr lang="es-ES" i="1" dirty="0"/>
              <a:t>equipos </a:t>
            </a:r>
            <a:r>
              <a:rPr lang="es-ES" i="1" dirty="0" smtClean="0"/>
              <a:t>fijos. </a:t>
            </a:r>
          </a:p>
          <a:p>
            <a:pPr algn="just" eaLnBrk="0" hangingPunct="0">
              <a:defRPr/>
            </a:pPr>
            <a:endParaRPr lang="es-ES" i="1" dirty="0" smtClean="0"/>
          </a:p>
          <a:p>
            <a:pPr algn="just" eaLnBrk="0" hangingPunct="0">
              <a:defRPr/>
            </a:pPr>
            <a:r>
              <a:rPr lang="es-ES" b="1" i="1" dirty="0" smtClean="0"/>
              <a:t>Fiscalización Electrónica Móvil.- </a:t>
            </a:r>
            <a:r>
              <a:rPr lang="es-ES" i="1" dirty="0" smtClean="0"/>
              <a:t>Compuesto por </a:t>
            </a:r>
            <a:r>
              <a:rPr lang="es-PE" i="1" dirty="0" smtClean="0"/>
              <a:t>6 </a:t>
            </a:r>
            <a:r>
              <a:rPr lang="es-PE" i="1" dirty="0"/>
              <a:t>unidades vehiculares totalmente equipadas con radares de fiscalización, que miden la velocidad de los vehículos.</a:t>
            </a:r>
          </a:p>
          <a:p>
            <a:pPr algn="just" eaLnBrk="0" hangingPunct="0">
              <a:defRPr/>
            </a:pPr>
            <a:endParaRPr lang="es-ES" i="1" dirty="0"/>
          </a:p>
          <a:p>
            <a:pPr algn="just" eaLnBrk="0" hangingPunct="0">
              <a:defRPr/>
            </a:pPr>
            <a:endParaRPr lang="es-PE" i="1" dirty="0"/>
          </a:p>
          <a:p>
            <a:pPr marL="0" lvl="1" algn="just">
              <a:defRPr/>
            </a:pPr>
            <a:endParaRPr lang="es-PE" b="1" i="1" dirty="0"/>
          </a:p>
          <a:p>
            <a:pPr marL="0" lvl="1" algn="just">
              <a:defRPr/>
            </a:pPr>
            <a:endParaRPr lang="es-PE" b="1" i="1" dirty="0"/>
          </a:p>
        </p:txBody>
      </p:sp>
      <p:pic>
        <p:nvPicPr>
          <p:cNvPr id="6" name="Imagen 8"/>
          <p:cNvPicPr>
            <a:picLocks noChangeAspect="1"/>
          </p:cNvPicPr>
          <p:nvPr/>
        </p:nvPicPr>
        <p:blipFill>
          <a:blip r:embed="rId2"/>
          <a:stretch>
            <a:fillRect/>
          </a:stretch>
        </p:blipFill>
        <p:spPr>
          <a:xfrm>
            <a:off x="1187624" y="4280082"/>
            <a:ext cx="3744416" cy="2245262"/>
          </a:xfrm>
          <a:prstGeom prst="rect">
            <a:avLst/>
          </a:prstGeom>
          <a:noFill/>
          <a:ln>
            <a:noFill/>
          </a:ln>
        </p:spPr>
      </p:pic>
      <p:pic>
        <p:nvPicPr>
          <p:cNvPr id="7" name="Picture 5" descr="http://www.transitocallao.com.pe/arquivos/dominicos1.jpg"/>
          <p:cNvPicPr>
            <a:picLocks noChangeAspect="1" noChangeArrowheads="1"/>
          </p:cNvPicPr>
          <p:nvPr/>
        </p:nvPicPr>
        <p:blipFill rotWithShape="1">
          <a:blip r:embed="rId3">
            <a:extLst>
              <a:ext uri="{28A0092B-C50C-407E-A947-70E740481C1C}">
                <a14:useLocalDpi xmlns:a14="http://schemas.microsoft.com/office/drawing/2010/main" val="0"/>
              </a:ext>
            </a:extLst>
          </a:blip>
          <a:srcRect l="10318" t="10292" r="72694" b="13458"/>
          <a:stretch/>
        </p:blipFill>
        <p:spPr bwMode="auto">
          <a:xfrm>
            <a:off x="6228184" y="536104"/>
            <a:ext cx="2769624" cy="6182344"/>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83347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10"/>
          <p:cNvSpPr>
            <a:spLocks noChangeArrowheads="1"/>
          </p:cNvSpPr>
          <p:nvPr/>
        </p:nvSpPr>
        <p:spPr bwMode="auto">
          <a:xfrm>
            <a:off x="0" y="-165631"/>
            <a:ext cx="8788789" cy="666733"/>
          </a:xfrm>
          <a:prstGeom prst="rect">
            <a:avLst/>
          </a:prstGeom>
          <a:noFill/>
          <a:ln w="9525">
            <a:noFill/>
            <a:miter lim="800000"/>
            <a:headEnd/>
            <a:tailEnd/>
          </a:ln>
          <a:effectLst/>
        </p:spPr>
        <p:txBody>
          <a:bodyPr anchor="ctr"/>
          <a:lstStyle/>
          <a:p>
            <a:pPr>
              <a:defRPr/>
            </a:pPr>
            <a:r>
              <a:rPr lang="es-ES" sz="2400" b="1" i="1" u="sng" dirty="0">
                <a:effectLst>
                  <a:outerShdw blurRad="38100" dist="38100" dir="2700000" algn="tl">
                    <a:srgbClr val="000000">
                      <a:alpha val="43137"/>
                    </a:srgbClr>
                  </a:outerShdw>
                </a:effectLst>
                <a:latin typeface="Garamond" pitchFamily="18" charset="0"/>
              </a:rPr>
              <a:t>II. PRINCIPALES ACTIVIDADES EJECUTADOS EN EL </a:t>
            </a:r>
            <a:r>
              <a:rPr lang="es-ES" sz="2400" b="1" i="1" u="sng" dirty="0" smtClean="0">
                <a:effectLst>
                  <a:outerShdw blurRad="38100" dist="38100" dir="2700000" algn="tl">
                    <a:srgbClr val="000000">
                      <a:alpha val="43137"/>
                    </a:srgbClr>
                  </a:outerShdw>
                </a:effectLst>
                <a:latin typeface="Garamond" pitchFamily="18" charset="0"/>
              </a:rPr>
              <a:t>2018</a:t>
            </a:r>
            <a:endParaRPr lang="es-ES" sz="2400" b="1" i="1" u="sng" dirty="0">
              <a:effectLst>
                <a:outerShdw blurRad="38100" dist="38100" dir="2700000" algn="tl">
                  <a:srgbClr val="000000">
                    <a:alpha val="43137"/>
                  </a:srgbClr>
                </a:outerShdw>
              </a:effectLst>
              <a:latin typeface="Garamond" pitchFamily="18" charset="0"/>
            </a:endParaRPr>
          </a:p>
        </p:txBody>
      </p:sp>
      <p:pic>
        <p:nvPicPr>
          <p:cNvPr id="12" name="11 Imagen"/>
          <p:cNvPicPr/>
          <p:nvPr/>
        </p:nvPicPr>
        <p:blipFill rotWithShape="1">
          <a:blip r:embed="rId2"/>
          <a:srcRect l="29382" t="35332" r="15645" b="22512"/>
          <a:stretch/>
        </p:blipFill>
        <p:spPr bwMode="auto">
          <a:xfrm>
            <a:off x="0" y="888960"/>
            <a:ext cx="9144000" cy="5780399"/>
          </a:xfrm>
          <a:prstGeom prst="rect">
            <a:avLst/>
          </a:prstGeom>
          <a:ln>
            <a:noFill/>
          </a:ln>
          <a:extLst>
            <a:ext uri="{53640926-AAD7-44D8-BBD7-CCE9431645EC}">
              <a14:shadowObscured xmlns:a14="http://schemas.microsoft.com/office/drawing/2010/main"/>
            </a:ext>
          </a:extLst>
        </p:spPr>
      </p:pic>
      <p:sp>
        <p:nvSpPr>
          <p:cNvPr id="2" name="1 Rectángulo"/>
          <p:cNvSpPr/>
          <p:nvPr/>
        </p:nvSpPr>
        <p:spPr>
          <a:xfrm>
            <a:off x="323528" y="478832"/>
            <a:ext cx="8568952" cy="400110"/>
          </a:xfrm>
          <a:prstGeom prst="rect">
            <a:avLst/>
          </a:prstGeom>
        </p:spPr>
        <p:txBody>
          <a:bodyPr wrap="square">
            <a:spAutoFit/>
          </a:bodyPr>
          <a:lstStyle/>
          <a:p>
            <a:pPr eaLnBrk="0" hangingPunct="0">
              <a:defRPr/>
            </a:pPr>
            <a:r>
              <a:rPr lang="es-ES" sz="2000" i="1" dirty="0" smtClean="0"/>
              <a:t>Mapa de operación de equipos de fiscalización electrónica fija. </a:t>
            </a:r>
            <a:endParaRPr lang="es-ES" sz="2000" i="1" dirty="0"/>
          </a:p>
        </p:txBody>
      </p:sp>
    </p:spTree>
    <p:extLst>
      <p:ext uri="{BB962C8B-B14F-4D97-AF65-F5344CB8AC3E}">
        <p14:creationId xmlns:p14="http://schemas.microsoft.com/office/powerpoint/2010/main" val="17717194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0"/>
          <p:cNvSpPr>
            <a:spLocks noChangeArrowheads="1"/>
          </p:cNvSpPr>
          <p:nvPr/>
        </p:nvSpPr>
        <p:spPr bwMode="auto">
          <a:xfrm>
            <a:off x="0" y="-171400"/>
            <a:ext cx="8788789" cy="666733"/>
          </a:xfrm>
          <a:prstGeom prst="rect">
            <a:avLst/>
          </a:prstGeom>
          <a:noFill/>
          <a:ln w="9525">
            <a:noFill/>
            <a:miter lim="800000"/>
            <a:headEnd/>
            <a:tailEnd/>
          </a:ln>
          <a:effectLst/>
        </p:spPr>
        <p:txBody>
          <a:bodyPr anchor="ctr"/>
          <a:lstStyle/>
          <a:p>
            <a:pPr>
              <a:defRPr/>
            </a:pPr>
            <a:r>
              <a:rPr lang="es-ES" sz="2400" b="1" i="1" u="sng" dirty="0">
                <a:effectLst>
                  <a:outerShdw blurRad="38100" dist="38100" dir="2700000" algn="tl">
                    <a:srgbClr val="000000">
                      <a:alpha val="43137"/>
                    </a:srgbClr>
                  </a:outerShdw>
                </a:effectLst>
                <a:latin typeface="Garamond" pitchFamily="18" charset="0"/>
              </a:rPr>
              <a:t>II. PRINCIPALES ACTIVIDADES EJECUTADOS EN EL </a:t>
            </a:r>
            <a:r>
              <a:rPr lang="es-ES" sz="2400" b="1" i="1" u="sng" dirty="0" smtClean="0">
                <a:effectLst>
                  <a:outerShdw blurRad="38100" dist="38100" dir="2700000" algn="tl">
                    <a:srgbClr val="000000">
                      <a:alpha val="43137"/>
                    </a:srgbClr>
                  </a:outerShdw>
                </a:effectLst>
                <a:latin typeface="Garamond" pitchFamily="18" charset="0"/>
              </a:rPr>
              <a:t>2018</a:t>
            </a:r>
            <a:endParaRPr lang="es-ES" sz="2400" b="1" i="1" u="sng" dirty="0">
              <a:effectLst>
                <a:outerShdw blurRad="38100" dist="38100" dir="2700000" algn="tl">
                  <a:srgbClr val="000000">
                    <a:alpha val="43137"/>
                  </a:srgbClr>
                </a:outerShdw>
              </a:effectLst>
              <a:latin typeface="Garamond" pitchFamily="18" charset="0"/>
            </a:endParaRPr>
          </a:p>
        </p:txBody>
      </p:sp>
      <p:sp>
        <p:nvSpPr>
          <p:cNvPr id="16" name="15 Rectángulo"/>
          <p:cNvSpPr/>
          <p:nvPr/>
        </p:nvSpPr>
        <p:spPr>
          <a:xfrm>
            <a:off x="202454" y="502228"/>
            <a:ext cx="4191940" cy="5632311"/>
          </a:xfrm>
          <a:prstGeom prst="rect">
            <a:avLst/>
          </a:prstGeom>
        </p:spPr>
        <p:txBody>
          <a:bodyPr wrap="square">
            <a:spAutoFit/>
          </a:bodyPr>
          <a:lstStyle/>
          <a:p>
            <a:pPr algn="just" eaLnBrk="0" hangingPunct="0">
              <a:defRPr/>
            </a:pPr>
            <a:r>
              <a:rPr lang="es-ES" sz="2000" b="1" i="1" u="sng" dirty="0" smtClean="0"/>
              <a:t>ACTIVIDADES SUPERPAC</a:t>
            </a:r>
            <a:endParaRPr lang="es-ES" sz="2000" b="1" i="1" u="sng" dirty="0"/>
          </a:p>
          <a:p>
            <a:pPr marL="0" lvl="1" algn="just">
              <a:defRPr/>
            </a:pPr>
            <a:endParaRPr lang="es-PE" sz="2000" b="1" i="1" dirty="0" smtClean="0"/>
          </a:p>
          <a:p>
            <a:pPr algn="just"/>
            <a:r>
              <a:rPr lang="es-ES" sz="2000" i="1" dirty="0"/>
              <a:t>En el </a:t>
            </a:r>
            <a:r>
              <a:rPr lang="es-ES" sz="2000" i="1" dirty="0" err="1"/>
              <a:t>SUPERPAC</a:t>
            </a:r>
            <a:r>
              <a:rPr lang="es-ES" sz="2000" i="1" dirty="0"/>
              <a:t>, se atienden las diferentes solicitudes, de forma personalizada,  correspondiente a los Procedimientos Administrativos y servicios exclusivos en materia de transporte según lo establecido en el TUPA de la Gerencia General de Transporte Urbano, siendo estos: Inscripción de Empresas, Registro de Autorizaciones, Emisión de Tarjetas de Circulación, Emisión de Carnets de Educación y Seguridad Vial, Emisión de Licencias de Conducir en Vehículo menor, emisión de acreditación de conductores, entre otros.  </a:t>
            </a:r>
          </a:p>
          <a:p>
            <a:pPr algn="just"/>
            <a:r>
              <a:rPr lang="es-ES" sz="2000" i="1" dirty="0" smtClean="0"/>
              <a:t>.</a:t>
            </a:r>
            <a:endParaRPr lang="es-PE" sz="2000" i="1" dirty="0"/>
          </a:p>
        </p:txBody>
      </p:sp>
      <p:sp>
        <p:nvSpPr>
          <p:cNvPr id="7" name="10 Rectángulo"/>
          <p:cNvSpPr>
            <a:spLocks noChangeArrowheads="1"/>
          </p:cNvSpPr>
          <p:nvPr/>
        </p:nvSpPr>
        <p:spPr bwMode="auto">
          <a:xfrm>
            <a:off x="3995936" y="6172335"/>
            <a:ext cx="5122951" cy="307777"/>
          </a:xfrm>
          <a:prstGeom prst="rect">
            <a:avLst/>
          </a:prstGeom>
          <a:noFill/>
          <a:ln w="9525">
            <a:noFill/>
            <a:miter lim="800000"/>
            <a:headEnd/>
            <a:tailEnd/>
          </a:ln>
        </p:spPr>
        <p:txBody>
          <a:bodyPr wrap="square">
            <a:spAutoFit/>
          </a:bodyPr>
          <a:lstStyle/>
          <a:p>
            <a:pPr algn="just"/>
            <a:r>
              <a:rPr lang="es-ES" sz="1400" b="1" i="1" dirty="0" smtClean="0">
                <a:latin typeface="+mn-lt"/>
              </a:rPr>
              <a:t>Se ejecutaron </a:t>
            </a:r>
            <a:r>
              <a:rPr lang="es-ES" sz="1400" b="1" i="1" dirty="0" smtClean="0"/>
              <a:t>mas de </a:t>
            </a:r>
            <a:r>
              <a:rPr lang="es-CO" sz="1400" b="1" i="1" dirty="0" smtClean="0">
                <a:latin typeface="+mn-lt"/>
              </a:rPr>
              <a:t>250.000 trámites en forma presencial y web.</a:t>
            </a:r>
            <a:endParaRPr lang="es-PE" sz="1400" b="1" i="1" dirty="0">
              <a:latin typeface="+mn-lt"/>
            </a:endParaRPr>
          </a:p>
        </p:txBody>
      </p:sp>
      <p:pic>
        <p:nvPicPr>
          <p:cNvPr id="6" name="5 Imagen" descr="D:\Christian 4\Año 2017\DATA TOOLS\Archivos digitales remitidos\(30.12.16) MC-RL-4009-16 fotos SUPERPAC\SALA FRONT OFFICE.JPG"/>
          <p:cNvPicPr/>
          <p:nvPr/>
        </p:nvPicPr>
        <p:blipFill rotWithShape="1">
          <a:blip r:embed="rId3" cstate="print">
            <a:extLst>
              <a:ext uri="{28A0092B-C50C-407E-A947-70E740481C1C}">
                <a14:useLocalDpi xmlns:a14="http://schemas.microsoft.com/office/drawing/2010/main" val="0"/>
              </a:ext>
            </a:extLst>
          </a:blip>
          <a:srcRect b="19386"/>
          <a:stretch/>
        </p:blipFill>
        <p:spPr bwMode="auto">
          <a:xfrm>
            <a:off x="4572000" y="533129"/>
            <a:ext cx="4392488" cy="560141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002173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76741" y="495333"/>
            <a:ext cx="8424936" cy="486381"/>
          </a:xfrm>
        </p:spPr>
        <p:txBody>
          <a:bodyPr>
            <a:noAutofit/>
          </a:bodyPr>
          <a:lstStyle/>
          <a:p>
            <a:pPr marL="0" indent="0" algn="just">
              <a:buNone/>
            </a:pPr>
            <a:r>
              <a:rPr lang="es-ES" sz="2000" b="1" i="1" dirty="0">
                <a:solidFill>
                  <a:schemeClr val="tx1"/>
                </a:solidFill>
              </a:rPr>
              <a:t>ADMINISTRACIÓN DE REGISTROS Y MODERNIZACIÓN DE PROCEDIMIENTOS.</a:t>
            </a:r>
            <a:endParaRPr lang="es-PE" sz="2000" b="1" i="1" dirty="0">
              <a:solidFill>
                <a:schemeClr val="tx1"/>
              </a:solidFill>
            </a:endParaRPr>
          </a:p>
        </p:txBody>
      </p:sp>
      <p:sp>
        <p:nvSpPr>
          <p:cNvPr id="7" name="6 Rectángulo"/>
          <p:cNvSpPr/>
          <p:nvPr/>
        </p:nvSpPr>
        <p:spPr>
          <a:xfrm>
            <a:off x="184753" y="992922"/>
            <a:ext cx="8208912" cy="707886"/>
          </a:xfrm>
          <a:prstGeom prst="rect">
            <a:avLst/>
          </a:prstGeom>
        </p:spPr>
        <p:txBody>
          <a:bodyPr wrap="square">
            <a:spAutoFit/>
          </a:bodyPr>
          <a:lstStyle/>
          <a:p>
            <a:r>
              <a:rPr lang="es-ES" sz="2000" i="1" dirty="0"/>
              <a:t>Abarca el control para la accesibilidad y formalización a los servicios de transporte.</a:t>
            </a:r>
            <a:endParaRPr lang="es-PE" sz="2000" i="1" dirty="0"/>
          </a:p>
        </p:txBody>
      </p:sp>
      <p:sp>
        <p:nvSpPr>
          <p:cNvPr id="12" name="11 Rectángulo"/>
          <p:cNvSpPr/>
          <p:nvPr/>
        </p:nvSpPr>
        <p:spPr>
          <a:xfrm>
            <a:off x="157280" y="1700808"/>
            <a:ext cx="8292036" cy="707886"/>
          </a:xfrm>
          <a:prstGeom prst="rect">
            <a:avLst/>
          </a:prstGeom>
        </p:spPr>
        <p:txBody>
          <a:bodyPr wrap="square">
            <a:spAutoFit/>
          </a:bodyPr>
          <a:lstStyle/>
          <a:p>
            <a:pPr algn="just"/>
            <a:r>
              <a:rPr lang="es-ES" sz="2000" i="1" dirty="0"/>
              <a:t>Composición del parque automotor registrado en la base de datos de la Municipalidad Provincial del Callao.</a:t>
            </a:r>
            <a:endParaRPr lang="es-PE" sz="2000" i="1" dirty="0"/>
          </a:p>
        </p:txBody>
      </p:sp>
      <p:sp>
        <p:nvSpPr>
          <p:cNvPr id="8" name="Rectangle 10"/>
          <p:cNvSpPr>
            <a:spLocks noChangeArrowheads="1"/>
          </p:cNvSpPr>
          <p:nvPr/>
        </p:nvSpPr>
        <p:spPr bwMode="auto">
          <a:xfrm>
            <a:off x="0" y="-171400"/>
            <a:ext cx="8788789" cy="666733"/>
          </a:xfrm>
          <a:prstGeom prst="rect">
            <a:avLst/>
          </a:prstGeom>
          <a:noFill/>
          <a:ln w="9525">
            <a:noFill/>
            <a:miter lim="800000"/>
            <a:headEnd/>
            <a:tailEnd/>
          </a:ln>
          <a:effectLst/>
        </p:spPr>
        <p:txBody>
          <a:bodyPr anchor="ctr"/>
          <a:lstStyle/>
          <a:p>
            <a:pPr>
              <a:defRPr/>
            </a:pPr>
            <a:r>
              <a:rPr lang="es-ES" sz="2400" b="1" i="1" u="sng" dirty="0">
                <a:effectLst>
                  <a:outerShdw blurRad="38100" dist="38100" dir="2700000" algn="tl">
                    <a:srgbClr val="000000">
                      <a:alpha val="43137"/>
                    </a:srgbClr>
                  </a:outerShdw>
                </a:effectLst>
                <a:latin typeface="Garamond" pitchFamily="18" charset="0"/>
              </a:rPr>
              <a:t>II. PRINCIPALES ACTIVIDADES EJECUTADOS EN EL </a:t>
            </a:r>
            <a:r>
              <a:rPr lang="es-ES" sz="2400" b="1" i="1" u="sng" dirty="0" smtClean="0">
                <a:effectLst>
                  <a:outerShdw blurRad="38100" dist="38100" dir="2700000" algn="tl">
                    <a:srgbClr val="000000">
                      <a:alpha val="43137"/>
                    </a:srgbClr>
                  </a:outerShdw>
                </a:effectLst>
                <a:latin typeface="Garamond" pitchFamily="18" charset="0"/>
              </a:rPr>
              <a:t>2018</a:t>
            </a:r>
            <a:endParaRPr lang="es-ES" sz="2400" b="1" i="1" u="sng" dirty="0">
              <a:effectLst>
                <a:outerShdw blurRad="38100" dist="38100" dir="2700000" algn="tl">
                  <a:srgbClr val="000000">
                    <a:alpha val="43137"/>
                  </a:srgbClr>
                </a:outerShdw>
              </a:effectLst>
              <a:latin typeface="Garamond" pitchFamily="18" charset="0"/>
            </a:endParaRPr>
          </a:p>
        </p:txBody>
      </p:sp>
      <p:graphicFrame>
        <p:nvGraphicFramePr>
          <p:cNvPr id="3" name="2 Tabla"/>
          <p:cNvGraphicFramePr>
            <a:graphicFrameLocks noGrp="1"/>
          </p:cNvGraphicFramePr>
          <p:nvPr>
            <p:extLst>
              <p:ext uri="{D42A27DB-BD31-4B8C-83A1-F6EECF244321}">
                <p14:modId xmlns:p14="http://schemas.microsoft.com/office/powerpoint/2010/main" val="234709091"/>
              </p:ext>
            </p:extLst>
          </p:nvPr>
        </p:nvGraphicFramePr>
        <p:xfrm>
          <a:off x="1259632" y="2564904"/>
          <a:ext cx="6696744" cy="3600398"/>
        </p:xfrm>
        <a:graphic>
          <a:graphicData uri="http://schemas.openxmlformats.org/drawingml/2006/table">
            <a:tbl>
              <a:tblPr firstRow="1" firstCol="1" bandRow="1">
                <a:tableStyleId>{5C22544A-7EE6-4342-B048-85BDC9FD1C3A}</a:tableStyleId>
              </a:tblPr>
              <a:tblGrid>
                <a:gridCol w="3981259"/>
                <a:gridCol w="2715485"/>
              </a:tblGrid>
              <a:tr h="342895">
                <a:tc gridSpan="2">
                  <a:txBody>
                    <a:bodyPr/>
                    <a:lstStyle/>
                    <a:p>
                      <a:pPr algn="ctr"/>
                      <a:r>
                        <a:rPr lang="es-ES" sz="1800" dirty="0" smtClean="0">
                          <a:effectLst/>
                          <a:latin typeface="Calibri" pitchFamily="34" charset="0"/>
                          <a:cs typeface="Calibri" pitchFamily="34" charset="0"/>
                        </a:rPr>
                        <a:t>FLOTA VEHICULAR POR SERVICIO DE TRANSPORTE</a:t>
                      </a:r>
                      <a:endParaRPr lang="es-PE" sz="1800" dirty="0">
                        <a:effectLst/>
                        <a:latin typeface="Calibri" pitchFamily="34" charset="0"/>
                        <a:cs typeface="Calibri" pitchFamily="34" charset="0"/>
                      </a:endParaRPr>
                    </a:p>
                  </a:txBody>
                  <a:tcPr marL="68580" marR="68580" marT="0" marB="0" anchor="ctr"/>
                </a:tc>
                <a:tc hMerge="1">
                  <a:txBody>
                    <a:bodyPr/>
                    <a:lstStyle/>
                    <a:p>
                      <a:endParaRPr lang="es-PE"/>
                    </a:p>
                  </a:txBody>
                  <a:tcPr/>
                </a:tc>
              </a:tr>
              <a:tr h="628641">
                <a:tc>
                  <a:txBody>
                    <a:bodyPr/>
                    <a:lstStyle/>
                    <a:p>
                      <a:pPr algn="ctr"/>
                      <a:r>
                        <a:rPr lang="es-ES" sz="1800" dirty="0">
                          <a:effectLst/>
                        </a:rPr>
                        <a:t>MODALIDAD DEL SERVICIO DE TRANSPORTE PÚBLICO</a:t>
                      </a:r>
                      <a:endParaRPr lang="es-PE" sz="1800" dirty="0">
                        <a:effectLst/>
                        <a:latin typeface="Times New Roman"/>
                      </a:endParaRPr>
                    </a:p>
                  </a:txBody>
                  <a:tcPr marL="68580" marR="68580" marT="0" marB="0" anchor="ctr"/>
                </a:tc>
                <a:tc>
                  <a:txBody>
                    <a:bodyPr/>
                    <a:lstStyle/>
                    <a:p>
                      <a:pPr algn="ctr"/>
                      <a:r>
                        <a:rPr lang="es-ES" sz="1800" dirty="0">
                          <a:effectLst/>
                        </a:rPr>
                        <a:t>CANTIDAD DE </a:t>
                      </a:r>
                      <a:r>
                        <a:rPr lang="es-ES" sz="1800" dirty="0" smtClean="0">
                          <a:effectLst/>
                        </a:rPr>
                        <a:t>FLOTA</a:t>
                      </a:r>
                      <a:endParaRPr lang="es-PE" sz="1800" dirty="0">
                        <a:effectLst/>
                        <a:latin typeface="Times New Roman"/>
                      </a:endParaRPr>
                    </a:p>
                  </a:txBody>
                  <a:tcPr marL="68580" marR="68580" marT="0" marB="0" anchor="ctr"/>
                </a:tc>
              </a:tr>
              <a:tr h="322655">
                <a:tc>
                  <a:txBody>
                    <a:bodyPr/>
                    <a:lstStyle/>
                    <a:p>
                      <a:r>
                        <a:rPr lang="es-ES" sz="1800" dirty="0">
                          <a:effectLst/>
                        </a:rPr>
                        <a:t>Servicio de Transporte Regular</a:t>
                      </a:r>
                      <a:endParaRPr lang="es-PE" sz="1800" dirty="0">
                        <a:effectLst/>
                        <a:latin typeface="Times New Roman"/>
                      </a:endParaRPr>
                    </a:p>
                  </a:txBody>
                  <a:tcPr marL="68580" marR="68580" marT="0" marB="0" anchor="ctr"/>
                </a:tc>
                <a:tc>
                  <a:txBody>
                    <a:bodyPr/>
                    <a:lstStyle/>
                    <a:p>
                      <a:pPr algn="r"/>
                      <a:r>
                        <a:rPr lang="es-ES" sz="1800" dirty="0">
                          <a:effectLst/>
                        </a:rPr>
                        <a:t>8,079</a:t>
                      </a:r>
                      <a:endParaRPr lang="es-PE" sz="1800" dirty="0">
                        <a:effectLst/>
                        <a:latin typeface="Times New Roman"/>
                      </a:endParaRPr>
                    </a:p>
                  </a:txBody>
                  <a:tcPr marL="68580" marR="68580" marT="0" marB="0" anchor="ctr"/>
                </a:tc>
              </a:tr>
              <a:tr h="322655">
                <a:tc>
                  <a:txBody>
                    <a:bodyPr/>
                    <a:lstStyle/>
                    <a:p>
                      <a:r>
                        <a:rPr lang="es-ES" sz="1800">
                          <a:effectLst/>
                        </a:rPr>
                        <a:t>Servicio de Transporte Especial</a:t>
                      </a:r>
                      <a:endParaRPr lang="es-PE" sz="1800">
                        <a:effectLst/>
                        <a:latin typeface="Times New Roman"/>
                      </a:endParaRPr>
                    </a:p>
                  </a:txBody>
                  <a:tcPr marL="68580" marR="68580" marT="0" marB="0" anchor="ctr"/>
                </a:tc>
                <a:tc>
                  <a:txBody>
                    <a:bodyPr/>
                    <a:lstStyle/>
                    <a:p>
                      <a:pPr algn="r"/>
                      <a:r>
                        <a:rPr lang="es-ES" sz="1800">
                          <a:effectLst/>
                        </a:rPr>
                        <a:t>21,254</a:t>
                      </a:r>
                      <a:endParaRPr lang="es-PE" sz="1800">
                        <a:effectLst/>
                        <a:latin typeface="Times New Roman"/>
                      </a:endParaRPr>
                    </a:p>
                  </a:txBody>
                  <a:tcPr marL="68580" marR="68580" marT="0" marB="0" anchor="ctr"/>
                </a:tc>
              </a:tr>
              <a:tr h="322655">
                <a:tc>
                  <a:txBody>
                    <a:bodyPr/>
                    <a:lstStyle/>
                    <a:p>
                      <a:pPr algn="r"/>
                      <a:r>
                        <a:rPr lang="es-ES" sz="1800">
                          <a:effectLst/>
                        </a:rPr>
                        <a:t>Taxi</a:t>
                      </a:r>
                      <a:endParaRPr lang="es-PE" sz="1800">
                        <a:effectLst/>
                        <a:latin typeface="Times New Roman"/>
                      </a:endParaRPr>
                    </a:p>
                  </a:txBody>
                  <a:tcPr marL="68580" marR="68580" marT="0" marB="0" anchor="ctr"/>
                </a:tc>
                <a:tc>
                  <a:txBody>
                    <a:bodyPr/>
                    <a:lstStyle/>
                    <a:p>
                      <a:pPr algn="r"/>
                      <a:r>
                        <a:rPr lang="es-ES" sz="1800">
                          <a:effectLst/>
                        </a:rPr>
                        <a:t>20,548</a:t>
                      </a:r>
                      <a:endParaRPr lang="es-PE" sz="1800">
                        <a:effectLst/>
                        <a:latin typeface="Times New Roman"/>
                      </a:endParaRPr>
                    </a:p>
                  </a:txBody>
                  <a:tcPr marL="68580" marR="68580" marT="0" marB="0" anchor="ctr"/>
                </a:tc>
              </a:tr>
              <a:tr h="322655">
                <a:tc>
                  <a:txBody>
                    <a:bodyPr/>
                    <a:lstStyle/>
                    <a:p>
                      <a:pPr algn="r"/>
                      <a:r>
                        <a:rPr lang="es-ES" sz="1800">
                          <a:effectLst/>
                        </a:rPr>
                        <a:t>Estudiantes</a:t>
                      </a:r>
                      <a:endParaRPr lang="es-PE" sz="1800">
                        <a:effectLst/>
                        <a:latin typeface="Times New Roman"/>
                      </a:endParaRPr>
                    </a:p>
                  </a:txBody>
                  <a:tcPr marL="68580" marR="68580" marT="0" marB="0" anchor="ctr"/>
                </a:tc>
                <a:tc>
                  <a:txBody>
                    <a:bodyPr/>
                    <a:lstStyle/>
                    <a:p>
                      <a:pPr algn="r"/>
                      <a:r>
                        <a:rPr lang="es-ES" sz="1800">
                          <a:effectLst/>
                        </a:rPr>
                        <a:t>179</a:t>
                      </a:r>
                      <a:endParaRPr lang="es-PE" sz="1800">
                        <a:effectLst/>
                        <a:latin typeface="Times New Roman"/>
                      </a:endParaRPr>
                    </a:p>
                  </a:txBody>
                  <a:tcPr marL="68580" marR="68580" marT="0" marB="0" anchor="ctr"/>
                </a:tc>
              </a:tr>
              <a:tr h="322655">
                <a:tc>
                  <a:txBody>
                    <a:bodyPr/>
                    <a:lstStyle/>
                    <a:p>
                      <a:pPr algn="r"/>
                      <a:r>
                        <a:rPr lang="es-ES" sz="1800">
                          <a:effectLst/>
                        </a:rPr>
                        <a:t>Turístico</a:t>
                      </a:r>
                      <a:endParaRPr lang="es-PE" sz="1800">
                        <a:effectLst/>
                        <a:latin typeface="Times New Roman"/>
                      </a:endParaRPr>
                    </a:p>
                  </a:txBody>
                  <a:tcPr marL="68580" marR="68580" marT="0" marB="0" anchor="ctr"/>
                </a:tc>
                <a:tc>
                  <a:txBody>
                    <a:bodyPr/>
                    <a:lstStyle/>
                    <a:p>
                      <a:pPr algn="r"/>
                      <a:r>
                        <a:rPr lang="es-ES" sz="1800">
                          <a:effectLst/>
                        </a:rPr>
                        <a:t>238</a:t>
                      </a:r>
                      <a:endParaRPr lang="es-PE" sz="1800">
                        <a:effectLst/>
                        <a:latin typeface="Times New Roman"/>
                      </a:endParaRPr>
                    </a:p>
                  </a:txBody>
                  <a:tcPr marL="68580" marR="68580" marT="0" marB="0" anchor="ctr"/>
                </a:tc>
              </a:tr>
              <a:tr h="322655">
                <a:tc>
                  <a:txBody>
                    <a:bodyPr/>
                    <a:lstStyle/>
                    <a:p>
                      <a:pPr algn="r"/>
                      <a:r>
                        <a:rPr lang="es-ES" sz="1800">
                          <a:effectLst/>
                        </a:rPr>
                        <a:t>Trabajadores</a:t>
                      </a:r>
                      <a:endParaRPr lang="es-PE" sz="1800">
                        <a:effectLst/>
                        <a:latin typeface="Times New Roman"/>
                      </a:endParaRPr>
                    </a:p>
                  </a:txBody>
                  <a:tcPr marL="68580" marR="68580" marT="0" marB="0" anchor="ctr"/>
                </a:tc>
                <a:tc>
                  <a:txBody>
                    <a:bodyPr/>
                    <a:lstStyle/>
                    <a:p>
                      <a:pPr algn="r"/>
                      <a:r>
                        <a:rPr lang="es-ES" sz="1800">
                          <a:effectLst/>
                        </a:rPr>
                        <a:t>289</a:t>
                      </a:r>
                      <a:endParaRPr lang="es-PE" sz="1800">
                        <a:effectLst/>
                        <a:latin typeface="Times New Roman"/>
                      </a:endParaRPr>
                    </a:p>
                  </a:txBody>
                  <a:tcPr marL="68580" marR="68580" marT="0" marB="0" anchor="ctr"/>
                </a:tc>
              </a:tr>
              <a:tr h="346466">
                <a:tc>
                  <a:txBody>
                    <a:bodyPr/>
                    <a:lstStyle/>
                    <a:p>
                      <a:r>
                        <a:rPr lang="es-ES" sz="1800">
                          <a:effectLst/>
                        </a:rPr>
                        <a:t>Vehículo Menor </a:t>
                      </a:r>
                      <a:endParaRPr lang="es-PE" sz="1800">
                        <a:effectLst/>
                        <a:latin typeface="Times New Roman"/>
                      </a:endParaRPr>
                    </a:p>
                  </a:txBody>
                  <a:tcPr marL="68580" marR="68580" marT="0" marB="0" anchor="ctr"/>
                </a:tc>
                <a:tc>
                  <a:txBody>
                    <a:bodyPr/>
                    <a:lstStyle/>
                    <a:p>
                      <a:pPr algn="r"/>
                      <a:r>
                        <a:rPr lang="es-ES" sz="1800">
                          <a:effectLst/>
                        </a:rPr>
                        <a:t>244</a:t>
                      </a:r>
                      <a:endParaRPr lang="es-PE" sz="1800">
                        <a:effectLst/>
                        <a:latin typeface="Times New Roman"/>
                      </a:endParaRPr>
                    </a:p>
                  </a:txBody>
                  <a:tcPr marL="68580" marR="68580" marT="0" marB="0" anchor="ctr"/>
                </a:tc>
              </a:tr>
              <a:tr h="346466">
                <a:tc>
                  <a:txBody>
                    <a:bodyPr/>
                    <a:lstStyle/>
                    <a:p>
                      <a:r>
                        <a:rPr lang="es-ES" sz="1800" b="1" dirty="0">
                          <a:effectLst/>
                        </a:rPr>
                        <a:t>Total</a:t>
                      </a:r>
                      <a:endParaRPr lang="es-PE" sz="1800" b="1" dirty="0">
                        <a:effectLst/>
                        <a:latin typeface="Times New Roman"/>
                      </a:endParaRPr>
                    </a:p>
                  </a:txBody>
                  <a:tcPr marL="68580" marR="68580" marT="0" marB="0" anchor="ctr"/>
                </a:tc>
                <a:tc>
                  <a:txBody>
                    <a:bodyPr/>
                    <a:lstStyle/>
                    <a:p>
                      <a:pPr algn="r"/>
                      <a:r>
                        <a:rPr lang="es-ES" sz="1800" b="1" dirty="0">
                          <a:effectLst/>
                        </a:rPr>
                        <a:t>29,577</a:t>
                      </a:r>
                      <a:endParaRPr lang="es-PE" sz="1800" b="1" dirty="0">
                        <a:effectLst/>
                        <a:latin typeface="Times New Roman"/>
                      </a:endParaRPr>
                    </a:p>
                  </a:txBody>
                  <a:tcPr marL="68580" marR="68580" marT="0" marB="0" anchor="ctr"/>
                </a:tc>
              </a:tr>
            </a:tbl>
          </a:graphicData>
        </a:graphic>
      </p:graphicFrame>
    </p:spTree>
    <p:extLst>
      <p:ext uri="{BB962C8B-B14F-4D97-AF65-F5344CB8AC3E}">
        <p14:creationId xmlns:p14="http://schemas.microsoft.com/office/powerpoint/2010/main" val="28971462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Rectángulo"/>
          <p:cNvSpPr/>
          <p:nvPr/>
        </p:nvSpPr>
        <p:spPr>
          <a:xfrm>
            <a:off x="107504" y="497185"/>
            <a:ext cx="7355932" cy="338554"/>
          </a:xfrm>
          <a:prstGeom prst="rect">
            <a:avLst/>
          </a:prstGeom>
        </p:spPr>
        <p:txBody>
          <a:bodyPr wrap="square">
            <a:spAutoFit/>
          </a:bodyPr>
          <a:lstStyle/>
          <a:p>
            <a:pPr algn="just"/>
            <a:r>
              <a:rPr lang="es-ES" sz="1600" dirty="0" smtClean="0">
                <a:latin typeface="Arial Narrow" pitchFamily="34" charset="0"/>
              </a:rPr>
              <a:t>Registros de trámites TUPA en base de datos.</a:t>
            </a:r>
            <a:endParaRPr lang="es-PE" sz="1600" dirty="0">
              <a:latin typeface="Arial Narrow" pitchFamily="34" charset="0"/>
            </a:endParaRPr>
          </a:p>
        </p:txBody>
      </p:sp>
      <p:graphicFrame>
        <p:nvGraphicFramePr>
          <p:cNvPr id="2" name="Tabla 1"/>
          <p:cNvGraphicFramePr>
            <a:graphicFrameLocks noGrp="1"/>
          </p:cNvGraphicFramePr>
          <p:nvPr>
            <p:extLst>
              <p:ext uri="{D42A27DB-BD31-4B8C-83A1-F6EECF244321}">
                <p14:modId xmlns:p14="http://schemas.microsoft.com/office/powerpoint/2010/main" val="1056647757"/>
              </p:ext>
            </p:extLst>
          </p:nvPr>
        </p:nvGraphicFramePr>
        <p:xfrm>
          <a:off x="323528" y="963969"/>
          <a:ext cx="8064896" cy="2088231"/>
        </p:xfrm>
        <a:graphic>
          <a:graphicData uri="http://schemas.openxmlformats.org/drawingml/2006/table">
            <a:tbl>
              <a:tblPr firstRow="1" firstCol="1" bandRow="1">
                <a:tableStyleId>{793D81CF-94F2-401A-BA57-92F5A7B2D0C5}</a:tableStyleId>
              </a:tblPr>
              <a:tblGrid>
                <a:gridCol w="6989577"/>
                <a:gridCol w="1075319"/>
              </a:tblGrid>
              <a:tr h="408978">
                <a:tc>
                  <a:txBody>
                    <a:bodyPr/>
                    <a:lstStyle/>
                    <a:p>
                      <a:pPr algn="ctr">
                        <a:spcAft>
                          <a:spcPts val="0"/>
                        </a:spcAft>
                      </a:pPr>
                      <a:r>
                        <a:rPr lang="es-ES" sz="1100" dirty="0">
                          <a:effectLst/>
                        </a:rPr>
                        <a:t>DESCRIPCIÓN</a:t>
                      </a:r>
                      <a:endParaRPr lang="es-ES" sz="1100" dirty="0">
                        <a:effectLst/>
                        <a:latin typeface="Times New Roman" panose="02020603050405020304" pitchFamily="18" charset="0"/>
                        <a:ea typeface="MS Mincho" panose="02020609040205080304" pitchFamily="49" charset="-128"/>
                      </a:endParaRPr>
                    </a:p>
                  </a:txBody>
                  <a:tcPr marL="44450" marR="44450" marT="0" marB="0" anchor="ctr"/>
                </a:tc>
                <a:tc>
                  <a:txBody>
                    <a:bodyPr/>
                    <a:lstStyle/>
                    <a:p>
                      <a:pPr algn="ctr">
                        <a:spcAft>
                          <a:spcPts val="0"/>
                        </a:spcAft>
                      </a:pPr>
                      <a:r>
                        <a:rPr lang="es-ES" sz="1100" dirty="0">
                          <a:effectLst/>
                        </a:rPr>
                        <a:t>CANTIDAD</a:t>
                      </a:r>
                      <a:endParaRPr lang="es-ES" sz="1100" dirty="0">
                        <a:effectLst/>
                        <a:latin typeface="Times New Roman" panose="02020603050405020304" pitchFamily="18" charset="0"/>
                        <a:ea typeface="MS Mincho" panose="02020609040205080304" pitchFamily="49" charset="-128"/>
                      </a:endParaRPr>
                    </a:p>
                  </a:txBody>
                  <a:tcPr marL="44450" marR="44450" marT="0" marB="0" anchor="ctr"/>
                </a:tc>
              </a:tr>
              <a:tr h="311101">
                <a:tc>
                  <a:txBody>
                    <a:bodyPr/>
                    <a:lstStyle/>
                    <a:p>
                      <a:pPr>
                        <a:spcAft>
                          <a:spcPts val="0"/>
                        </a:spcAft>
                      </a:pPr>
                      <a:r>
                        <a:rPr lang="es-ES" sz="1100" dirty="0">
                          <a:effectLst/>
                        </a:rPr>
                        <a:t>- Registro de inscrip., autorizac. y renovac. para la prestación de los serv. de transp. en sus diversas modalidades</a:t>
                      </a:r>
                      <a:endParaRPr lang="es-ES" sz="1100" b="0" dirty="0">
                        <a:solidFill>
                          <a:schemeClr val="tx1"/>
                        </a:solidFill>
                        <a:effectLst/>
                        <a:latin typeface="Times New Roman" panose="02020603050405020304" pitchFamily="18" charset="0"/>
                        <a:ea typeface="MS Mincho" panose="02020609040205080304" pitchFamily="49" charset="-128"/>
                      </a:endParaRPr>
                    </a:p>
                  </a:txBody>
                  <a:tcPr marL="44450" marR="44450" marT="0" marB="0" anchor="ctr"/>
                </a:tc>
                <a:tc>
                  <a:txBody>
                    <a:bodyPr/>
                    <a:lstStyle/>
                    <a:p>
                      <a:pPr algn="r">
                        <a:spcAft>
                          <a:spcPts val="0"/>
                        </a:spcAft>
                      </a:pPr>
                      <a:r>
                        <a:rPr lang="es-ES" sz="1100" dirty="0" smtClean="0">
                          <a:effectLst/>
                        </a:rPr>
                        <a:t>433</a:t>
                      </a:r>
                      <a:endParaRPr lang="es-ES" sz="1100" dirty="0">
                        <a:effectLst/>
                        <a:latin typeface="Times New Roman" panose="02020603050405020304" pitchFamily="18" charset="0"/>
                        <a:ea typeface="MS Mincho" panose="02020609040205080304" pitchFamily="49" charset="-128"/>
                      </a:endParaRPr>
                    </a:p>
                  </a:txBody>
                  <a:tcPr marL="44450" marR="44450" marT="0" marB="0" anchor="ctr"/>
                </a:tc>
              </a:tr>
              <a:tr h="254475">
                <a:tc>
                  <a:txBody>
                    <a:bodyPr/>
                    <a:lstStyle/>
                    <a:p>
                      <a:pPr>
                        <a:spcAft>
                          <a:spcPts val="0"/>
                        </a:spcAft>
                      </a:pPr>
                      <a:r>
                        <a:rPr lang="es-ES" sz="1100" dirty="0">
                          <a:effectLst/>
                        </a:rPr>
                        <a:t>- Emisión de tarjetas de circulación (habilitaciones de vehículos)</a:t>
                      </a:r>
                      <a:endParaRPr lang="es-ES" sz="1100" b="0" dirty="0">
                        <a:solidFill>
                          <a:schemeClr val="tx1"/>
                        </a:solidFill>
                        <a:effectLst/>
                        <a:latin typeface="Times New Roman" panose="02020603050405020304" pitchFamily="18" charset="0"/>
                        <a:ea typeface="MS Mincho" panose="02020609040205080304" pitchFamily="49" charset="-128"/>
                      </a:endParaRPr>
                    </a:p>
                  </a:txBody>
                  <a:tcPr marL="44450" marR="44450" marT="0" marB="0" anchor="ctr"/>
                </a:tc>
                <a:tc>
                  <a:txBody>
                    <a:bodyPr/>
                    <a:lstStyle/>
                    <a:p>
                      <a:pPr algn="r">
                        <a:spcAft>
                          <a:spcPts val="0"/>
                        </a:spcAft>
                      </a:pPr>
                      <a:r>
                        <a:rPr lang="es-ES" sz="1100" dirty="0" smtClean="0">
                          <a:effectLst/>
                        </a:rPr>
                        <a:t>35,581</a:t>
                      </a:r>
                      <a:endParaRPr lang="es-ES" sz="1100" dirty="0">
                        <a:effectLst/>
                        <a:latin typeface="Times New Roman" panose="02020603050405020304" pitchFamily="18" charset="0"/>
                        <a:ea typeface="MS Mincho" panose="02020609040205080304" pitchFamily="49" charset="-128"/>
                      </a:endParaRPr>
                    </a:p>
                  </a:txBody>
                  <a:tcPr marL="44450" marR="44450" marT="0" marB="0" anchor="ctr"/>
                </a:tc>
              </a:tr>
              <a:tr h="249581">
                <a:tc>
                  <a:txBody>
                    <a:bodyPr/>
                    <a:lstStyle/>
                    <a:p>
                      <a:pPr>
                        <a:spcAft>
                          <a:spcPts val="0"/>
                        </a:spcAft>
                      </a:pPr>
                      <a:r>
                        <a:rPr lang="es-ES" sz="1100" dirty="0">
                          <a:effectLst/>
                        </a:rPr>
                        <a:t>- Registro de inclusión, sustitución y baja de vehículos en el sistema</a:t>
                      </a:r>
                      <a:endParaRPr lang="es-ES" sz="1100" b="0" dirty="0">
                        <a:solidFill>
                          <a:schemeClr val="tx1"/>
                        </a:solidFill>
                        <a:effectLst/>
                        <a:latin typeface="Times New Roman" panose="02020603050405020304" pitchFamily="18" charset="0"/>
                        <a:ea typeface="MS Mincho" panose="02020609040205080304" pitchFamily="49" charset="-128"/>
                      </a:endParaRPr>
                    </a:p>
                  </a:txBody>
                  <a:tcPr marL="44450" marR="44450" marT="0" marB="0" anchor="ctr"/>
                </a:tc>
                <a:tc>
                  <a:txBody>
                    <a:bodyPr/>
                    <a:lstStyle/>
                    <a:p>
                      <a:pPr algn="r">
                        <a:spcAft>
                          <a:spcPts val="0"/>
                        </a:spcAft>
                      </a:pPr>
                      <a:r>
                        <a:rPr lang="es-ES" sz="1100" dirty="0" smtClean="0">
                          <a:effectLst/>
                        </a:rPr>
                        <a:t>10,382</a:t>
                      </a:r>
                    </a:p>
                  </a:txBody>
                  <a:tcPr marL="44450" marR="44450" marT="0" marB="0" anchor="ctr"/>
                </a:tc>
              </a:tr>
              <a:tr h="288032">
                <a:tc>
                  <a:txBody>
                    <a:bodyPr/>
                    <a:lstStyle/>
                    <a:p>
                      <a:pPr>
                        <a:spcAft>
                          <a:spcPts val="0"/>
                        </a:spcAft>
                      </a:pPr>
                      <a:r>
                        <a:rPr lang="es-ES" sz="1100" dirty="0">
                          <a:effectLst/>
                        </a:rPr>
                        <a:t>- Emisión de carnets de educación y seguridad vial</a:t>
                      </a:r>
                      <a:endParaRPr lang="es-ES" sz="1100" b="0" dirty="0">
                        <a:solidFill>
                          <a:schemeClr val="tx1"/>
                        </a:solidFill>
                        <a:effectLst/>
                        <a:latin typeface="Times New Roman" panose="02020603050405020304" pitchFamily="18" charset="0"/>
                        <a:ea typeface="MS Mincho" panose="02020609040205080304" pitchFamily="49" charset="-128"/>
                      </a:endParaRPr>
                    </a:p>
                  </a:txBody>
                  <a:tcPr marL="44450" marR="44450" marT="0" marB="0" anchor="ctr"/>
                </a:tc>
                <a:tc>
                  <a:txBody>
                    <a:bodyPr/>
                    <a:lstStyle/>
                    <a:p>
                      <a:pPr algn="r">
                        <a:spcAft>
                          <a:spcPts val="0"/>
                        </a:spcAft>
                      </a:pPr>
                      <a:r>
                        <a:rPr lang="es-ES" sz="1100" dirty="0" smtClean="0">
                          <a:effectLst/>
                          <a:latin typeface="+mn-lt"/>
                          <a:ea typeface="+mn-ea"/>
                        </a:rPr>
                        <a:t>25,769</a:t>
                      </a:r>
                      <a:endParaRPr lang="es-ES" sz="1100" dirty="0">
                        <a:effectLst/>
                        <a:latin typeface="Times New Roman" panose="02020603050405020304" pitchFamily="18" charset="0"/>
                        <a:ea typeface="MS Mincho" panose="02020609040205080304" pitchFamily="49" charset="-128"/>
                      </a:endParaRPr>
                    </a:p>
                  </a:txBody>
                  <a:tcPr marL="44450" marR="44450" marT="0" marB="0" anchor="ctr"/>
                </a:tc>
              </a:tr>
              <a:tr h="288032">
                <a:tc>
                  <a:txBody>
                    <a:bodyPr/>
                    <a:lstStyle/>
                    <a:p>
                      <a:pPr>
                        <a:spcAft>
                          <a:spcPts val="0"/>
                        </a:spcAft>
                      </a:pPr>
                      <a:r>
                        <a:rPr lang="es-ES" sz="1100" dirty="0">
                          <a:effectLst/>
                        </a:rPr>
                        <a:t>- Emisión de licencias de conducir en vehículo menor</a:t>
                      </a:r>
                      <a:endParaRPr lang="es-ES" sz="1100" b="0" dirty="0">
                        <a:solidFill>
                          <a:schemeClr val="tx1"/>
                        </a:solidFill>
                        <a:effectLst/>
                        <a:latin typeface="Times New Roman" panose="02020603050405020304" pitchFamily="18" charset="0"/>
                        <a:ea typeface="MS Mincho" panose="02020609040205080304" pitchFamily="49" charset="-128"/>
                      </a:endParaRPr>
                    </a:p>
                  </a:txBody>
                  <a:tcPr marL="44450" marR="44450" marT="0" marB="0" anchor="ctr"/>
                </a:tc>
                <a:tc>
                  <a:txBody>
                    <a:bodyPr/>
                    <a:lstStyle/>
                    <a:p>
                      <a:pPr algn="r">
                        <a:spcAft>
                          <a:spcPts val="0"/>
                        </a:spcAft>
                      </a:pPr>
                      <a:r>
                        <a:rPr lang="es-ES" sz="1100" dirty="0" smtClean="0">
                          <a:effectLst/>
                          <a:latin typeface="+mn-lt"/>
                          <a:ea typeface="+mn-ea"/>
                        </a:rPr>
                        <a:t>92,333</a:t>
                      </a:r>
                      <a:endParaRPr lang="es-ES" sz="1100" dirty="0">
                        <a:effectLst/>
                        <a:latin typeface="Times New Roman" panose="02020603050405020304" pitchFamily="18" charset="0"/>
                        <a:ea typeface="MS Mincho" panose="02020609040205080304" pitchFamily="49" charset="-128"/>
                      </a:endParaRPr>
                    </a:p>
                  </a:txBody>
                  <a:tcPr marL="44450" marR="44450" marT="0" marB="0" anchor="ctr"/>
                </a:tc>
              </a:tr>
              <a:tr h="288032">
                <a:tc>
                  <a:txBody>
                    <a:bodyPr/>
                    <a:lstStyle/>
                    <a:p>
                      <a:pPr>
                        <a:spcAft>
                          <a:spcPts val="0"/>
                        </a:spcAft>
                      </a:pPr>
                      <a:r>
                        <a:rPr lang="es-ES" sz="1100" dirty="0">
                          <a:effectLst/>
                        </a:rPr>
                        <a:t>- Acreditación de conductores y cobradores</a:t>
                      </a:r>
                      <a:endParaRPr lang="es-ES" sz="1100" b="0" dirty="0">
                        <a:solidFill>
                          <a:schemeClr val="tx1"/>
                        </a:solidFill>
                        <a:effectLst/>
                        <a:latin typeface="Times New Roman" panose="02020603050405020304" pitchFamily="18" charset="0"/>
                        <a:ea typeface="MS Mincho" panose="02020609040205080304" pitchFamily="49" charset="-128"/>
                      </a:endParaRPr>
                    </a:p>
                  </a:txBody>
                  <a:tcPr marL="44450" marR="44450" marT="0" marB="0" anchor="ctr"/>
                </a:tc>
                <a:tc>
                  <a:txBody>
                    <a:bodyPr/>
                    <a:lstStyle/>
                    <a:p>
                      <a:pPr algn="r">
                        <a:spcAft>
                          <a:spcPts val="0"/>
                        </a:spcAft>
                      </a:pPr>
                      <a:r>
                        <a:rPr lang="es-ES" sz="1100" dirty="0" smtClean="0">
                          <a:effectLst/>
                        </a:rPr>
                        <a:t>39,147</a:t>
                      </a:r>
                      <a:endParaRPr lang="es-ES" sz="1100" dirty="0">
                        <a:solidFill>
                          <a:schemeClr val="tx1"/>
                        </a:solidFill>
                        <a:effectLst/>
                        <a:latin typeface="Times New Roman" panose="02020603050405020304" pitchFamily="18" charset="0"/>
                        <a:ea typeface="MS Mincho" panose="02020609040205080304" pitchFamily="49" charset="-128"/>
                      </a:endParaRPr>
                    </a:p>
                  </a:txBody>
                  <a:tcPr marL="44450" marR="44450" marT="0" marB="0" anchor="ctr"/>
                </a:tc>
              </a:tr>
            </a:tbl>
          </a:graphicData>
        </a:graphic>
      </p:graphicFrame>
      <p:sp>
        <p:nvSpPr>
          <p:cNvPr id="7" name="Rectangle 10"/>
          <p:cNvSpPr>
            <a:spLocks noChangeArrowheads="1"/>
          </p:cNvSpPr>
          <p:nvPr/>
        </p:nvSpPr>
        <p:spPr bwMode="auto">
          <a:xfrm>
            <a:off x="0" y="-171400"/>
            <a:ext cx="8788789" cy="666733"/>
          </a:xfrm>
          <a:prstGeom prst="rect">
            <a:avLst/>
          </a:prstGeom>
          <a:noFill/>
          <a:ln w="9525">
            <a:noFill/>
            <a:miter lim="800000"/>
            <a:headEnd/>
            <a:tailEnd/>
          </a:ln>
          <a:effectLst/>
        </p:spPr>
        <p:txBody>
          <a:bodyPr anchor="ctr"/>
          <a:lstStyle/>
          <a:p>
            <a:pPr>
              <a:defRPr/>
            </a:pPr>
            <a:r>
              <a:rPr lang="es-ES" sz="2400" b="1" i="1" u="sng" dirty="0">
                <a:effectLst>
                  <a:outerShdw blurRad="38100" dist="38100" dir="2700000" algn="tl">
                    <a:srgbClr val="000000">
                      <a:alpha val="43137"/>
                    </a:srgbClr>
                  </a:outerShdw>
                </a:effectLst>
                <a:latin typeface="Garamond" pitchFamily="18" charset="0"/>
              </a:rPr>
              <a:t>II. PRINCIPALES ACTIVIDADES EJECUTADOS EN EL </a:t>
            </a:r>
            <a:r>
              <a:rPr lang="es-ES" sz="2400" b="1" i="1" u="sng" dirty="0" smtClean="0">
                <a:effectLst>
                  <a:outerShdw blurRad="38100" dist="38100" dir="2700000" algn="tl">
                    <a:srgbClr val="000000">
                      <a:alpha val="43137"/>
                    </a:srgbClr>
                  </a:outerShdw>
                </a:effectLst>
                <a:latin typeface="Garamond" pitchFamily="18" charset="0"/>
              </a:rPr>
              <a:t>2018</a:t>
            </a:r>
            <a:endParaRPr lang="es-ES" sz="2400" b="1" i="1" u="sng" dirty="0">
              <a:effectLst>
                <a:outerShdw blurRad="38100" dist="38100" dir="2700000" algn="tl">
                  <a:srgbClr val="000000">
                    <a:alpha val="43137"/>
                  </a:srgbClr>
                </a:outerShdw>
              </a:effectLst>
              <a:latin typeface="Garamond" pitchFamily="18" charset="0"/>
            </a:endParaRPr>
          </a:p>
        </p:txBody>
      </p:sp>
      <p:pic>
        <p:nvPicPr>
          <p:cNvPr id="8" name="Picture 2" descr="C:\Users\christianbs.GGTU-TRANS\Desktop\TUC_nuevo\escanear0033.jpg"/>
          <p:cNvPicPr>
            <a:picLocks noChangeAspect="1" noChangeArrowheads="1"/>
          </p:cNvPicPr>
          <p:nvPr/>
        </p:nvPicPr>
        <p:blipFill rotWithShape="1">
          <a:blip r:embed="rId2">
            <a:extLst>
              <a:ext uri="{28A0092B-C50C-407E-A947-70E740481C1C}">
                <a14:useLocalDpi xmlns:a14="http://schemas.microsoft.com/office/drawing/2010/main" val="0"/>
              </a:ext>
            </a:extLst>
          </a:blip>
          <a:srcRect l="388"/>
          <a:stretch/>
        </p:blipFill>
        <p:spPr bwMode="auto">
          <a:xfrm>
            <a:off x="5580112" y="3140968"/>
            <a:ext cx="2936034" cy="185392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Users\christianbs.GGTU-TRANS\Desktop\Modelo_de_licencia_de_conducir\escanear0006.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873"/>
          <a:stretch/>
        </p:blipFill>
        <p:spPr bwMode="auto">
          <a:xfrm>
            <a:off x="2918550" y="4067929"/>
            <a:ext cx="2951687" cy="182448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D:\Christian 4\Año 2015\Transporte\Modelo de Carne de Educacion y Seguridad Vial\escanear000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536" y="4869160"/>
            <a:ext cx="2773175" cy="1804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53331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 Marcador de contenido"/>
          <p:cNvSpPr>
            <a:spLocks noGrp="1"/>
          </p:cNvSpPr>
          <p:nvPr>
            <p:ph idx="1"/>
          </p:nvPr>
        </p:nvSpPr>
        <p:spPr>
          <a:xfrm>
            <a:off x="140600" y="537676"/>
            <a:ext cx="2458944" cy="322805"/>
          </a:xfrm>
        </p:spPr>
        <p:txBody>
          <a:bodyPr>
            <a:noAutofit/>
          </a:bodyPr>
          <a:lstStyle/>
          <a:p>
            <a:pPr marL="0" indent="0" algn="just">
              <a:buNone/>
            </a:pPr>
            <a:r>
              <a:rPr lang="es-PE" sz="2000" b="1" i="1" dirty="0">
                <a:solidFill>
                  <a:schemeClr val="tx1"/>
                </a:solidFill>
              </a:rPr>
              <a:t>Atención al público</a:t>
            </a:r>
          </a:p>
        </p:txBody>
      </p:sp>
      <p:sp>
        <p:nvSpPr>
          <p:cNvPr id="10" name="Rectangle 10"/>
          <p:cNvSpPr>
            <a:spLocks noChangeArrowheads="1"/>
          </p:cNvSpPr>
          <p:nvPr/>
        </p:nvSpPr>
        <p:spPr bwMode="auto">
          <a:xfrm>
            <a:off x="0" y="-171400"/>
            <a:ext cx="8788789" cy="666733"/>
          </a:xfrm>
          <a:prstGeom prst="rect">
            <a:avLst/>
          </a:prstGeom>
          <a:noFill/>
          <a:ln w="9525">
            <a:noFill/>
            <a:miter lim="800000"/>
            <a:headEnd/>
            <a:tailEnd/>
          </a:ln>
          <a:effectLst/>
        </p:spPr>
        <p:txBody>
          <a:bodyPr anchor="ctr"/>
          <a:lstStyle/>
          <a:p>
            <a:pPr>
              <a:defRPr/>
            </a:pPr>
            <a:r>
              <a:rPr lang="es-ES" sz="2400" b="1" i="1" u="sng" dirty="0">
                <a:effectLst>
                  <a:outerShdw blurRad="38100" dist="38100" dir="2700000" algn="tl">
                    <a:srgbClr val="000000">
                      <a:alpha val="43137"/>
                    </a:srgbClr>
                  </a:outerShdw>
                </a:effectLst>
                <a:latin typeface="Garamond" pitchFamily="18" charset="0"/>
              </a:rPr>
              <a:t>II. PRINCIPALES ACTIVIDADES EJECUTADOS EN EL </a:t>
            </a:r>
            <a:r>
              <a:rPr lang="es-ES" sz="2400" b="1" i="1" u="sng" dirty="0" smtClean="0">
                <a:effectLst>
                  <a:outerShdw blurRad="38100" dist="38100" dir="2700000" algn="tl">
                    <a:srgbClr val="000000">
                      <a:alpha val="43137"/>
                    </a:srgbClr>
                  </a:outerShdw>
                </a:effectLst>
                <a:latin typeface="Garamond" pitchFamily="18" charset="0"/>
              </a:rPr>
              <a:t>2018</a:t>
            </a:r>
            <a:endParaRPr lang="es-ES" sz="2400" b="1" i="1" u="sng" dirty="0">
              <a:effectLst>
                <a:outerShdw blurRad="38100" dist="38100" dir="2700000" algn="tl">
                  <a:srgbClr val="000000">
                    <a:alpha val="43137"/>
                  </a:srgbClr>
                </a:outerShdw>
              </a:effectLst>
              <a:latin typeface="Garamond" pitchFamily="18" charset="0"/>
            </a:endParaRPr>
          </a:p>
        </p:txBody>
      </p:sp>
      <p:sp>
        <p:nvSpPr>
          <p:cNvPr id="2" name="Rectángulo 1"/>
          <p:cNvSpPr/>
          <p:nvPr/>
        </p:nvSpPr>
        <p:spPr>
          <a:xfrm>
            <a:off x="140600" y="860481"/>
            <a:ext cx="4998206" cy="5016758"/>
          </a:xfrm>
          <a:prstGeom prst="rect">
            <a:avLst/>
          </a:prstGeom>
        </p:spPr>
        <p:txBody>
          <a:bodyPr wrap="square">
            <a:spAutoFit/>
          </a:bodyPr>
          <a:lstStyle/>
          <a:p>
            <a:pPr algn="just"/>
            <a:endParaRPr lang="es-ES" sz="2000" i="1" dirty="0" smtClean="0"/>
          </a:p>
          <a:p>
            <a:pPr algn="just"/>
            <a:r>
              <a:rPr lang="es-ES" sz="2000" i="1" dirty="0" smtClean="0"/>
              <a:t>Mediante </a:t>
            </a:r>
            <a:r>
              <a:rPr lang="es-ES" sz="2000" i="1" dirty="0"/>
              <a:t>el software aplicativo Circulemos, brinda soporte a la atención de trámites TUPA y fiscalización, de aplicación multiusuario y en línea, con un módulo web que comprende un conjunto en tecnología de hardware y software, con aplicaciones de propósito específico orientados a solucionar los problemas de alguna área funcional integrados a toda la administración de los servicios de transporte, siendo así la comunicación entre la Municipalidad como Gobierno Local y el Ciudadano, de manera más ágil, dinámica y expeditiva para la conclusión de los procedimientos administrivos en materia de transporte. </a:t>
            </a:r>
          </a:p>
        </p:txBody>
      </p:sp>
      <p:pic>
        <p:nvPicPr>
          <p:cNvPr id="15" name="9 Imagen"/>
          <p:cNvPicPr/>
          <p:nvPr/>
        </p:nvPicPr>
        <p:blipFill rotWithShape="1">
          <a:blip r:embed="rId3">
            <a:extLst>
              <a:ext uri="{28A0092B-C50C-407E-A947-70E740481C1C}">
                <a14:useLocalDpi xmlns:a14="http://schemas.microsoft.com/office/drawing/2010/main" val="0"/>
              </a:ext>
            </a:extLst>
          </a:blip>
          <a:srcRect l="18989" t="31299" r="19592" b="25863"/>
          <a:stretch/>
        </p:blipFill>
        <p:spPr bwMode="auto">
          <a:xfrm>
            <a:off x="5220072" y="686506"/>
            <a:ext cx="3804323" cy="2814502"/>
          </a:xfrm>
          <a:prstGeom prst="rect">
            <a:avLst/>
          </a:prstGeom>
          <a:ln>
            <a:noFill/>
          </a:ln>
          <a:extLst>
            <a:ext uri="{53640926-AAD7-44D8-BBD7-CCE9431645EC}">
              <a14:shadowObscured xmlns:a14="http://schemas.microsoft.com/office/drawing/2010/main"/>
            </a:ext>
          </a:extLst>
        </p:spPr>
      </p:pic>
      <p:pic>
        <p:nvPicPr>
          <p:cNvPr id="17" name="Imagen 16" descr="C:\Users\phiera.escalante\Desktop\OIR.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34090" y="3692181"/>
            <a:ext cx="3790306" cy="2814502"/>
          </a:xfrm>
          <a:prstGeom prst="rect">
            <a:avLst/>
          </a:prstGeom>
          <a:noFill/>
          <a:ln>
            <a:noFill/>
          </a:ln>
        </p:spPr>
      </p:pic>
    </p:spTree>
    <p:extLst>
      <p:ext uri="{BB962C8B-B14F-4D97-AF65-F5344CB8AC3E}">
        <p14:creationId xmlns:p14="http://schemas.microsoft.com/office/powerpoint/2010/main" val="36783454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0"/>
          <p:cNvSpPr>
            <a:spLocks noChangeArrowheads="1"/>
          </p:cNvSpPr>
          <p:nvPr/>
        </p:nvSpPr>
        <p:spPr bwMode="auto">
          <a:xfrm>
            <a:off x="0" y="-171325"/>
            <a:ext cx="8788789" cy="666733"/>
          </a:xfrm>
          <a:prstGeom prst="rect">
            <a:avLst/>
          </a:prstGeom>
          <a:noFill/>
          <a:ln w="9525">
            <a:noFill/>
            <a:miter lim="800000"/>
            <a:headEnd/>
            <a:tailEnd/>
          </a:ln>
          <a:effectLst/>
        </p:spPr>
        <p:txBody>
          <a:bodyPr anchor="ctr"/>
          <a:lstStyle/>
          <a:p>
            <a:pPr>
              <a:defRPr/>
            </a:pPr>
            <a:r>
              <a:rPr lang="es-ES" sz="2400" b="1" i="1" u="sng" dirty="0" smtClean="0">
                <a:effectLst>
                  <a:outerShdw blurRad="38100" dist="38100" dir="2700000" algn="tl">
                    <a:srgbClr val="000000">
                      <a:alpha val="43137"/>
                    </a:srgbClr>
                  </a:outerShdw>
                </a:effectLst>
                <a:latin typeface="Garamond" pitchFamily="18" charset="0"/>
              </a:rPr>
              <a:t>III. PROYECTOS  </a:t>
            </a:r>
            <a:r>
              <a:rPr lang="es-ES" sz="2400" b="1" i="1" u="sng" dirty="0">
                <a:effectLst>
                  <a:outerShdw blurRad="38100" dist="38100" dir="2700000" algn="tl">
                    <a:srgbClr val="000000">
                      <a:alpha val="43137"/>
                    </a:srgbClr>
                  </a:outerShdw>
                </a:effectLst>
                <a:latin typeface="Garamond" pitchFamily="18" charset="0"/>
              </a:rPr>
              <a:t>E</a:t>
            </a:r>
            <a:r>
              <a:rPr lang="es-ES" sz="2400" b="1" i="1" u="sng" dirty="0" smtClean="0">
                <a:effectLst>
                  <a:outerShdw blurRad="38100" dist="38100" dir="2700000" algn="tl">
                    <a:srgbClr val="000000">
                      <a:alpha val="43137"/>
                    </a:srgbClr>
                  </a:outerShdw>
                </a:effectLst>
                <a:latin typeface="Garamond" pitchFamily="18" charset="0"/>
              </a:rPr>
              <a:t>JECUTADOS EN EL 2019</a:t>
            </a:r>
            <a:endParaRPr lang="es-ES" sz="2400" b="1" i="1" u="sng" dirty="0">
              <a:effectLst>
                <a:outerShdw blurRad="38100" dist="38100" dir="2700000" algn="tl">
                  <a:srgbClr val="000000">
                    <a:alpha val="43137"/>
                  </a:srgbClr>
                </a:outerShdw>
              </a:effectLst>
              <a:latin typeface="Garamond" pitchFamily="18" charset="0"/>
            </a:endParaRPr>
          </a:p>
        </p:txBody>
      </p:sp>
      <p:sp>
        <p:nvSpPr>
          <p:cNvPr id="16" name="15 Rectángulo"/>
          <p:cNvSpPr/>
          <p:nvPr/>
        </p:nvSpPr>
        <p:spPr>
          <a:xfrm>
            <a:off x="-1" y="576551"/>
            <a:ext cx="8788789" cy="4801314"/>
          </a:xfrm>
          <a:prstGeom prst="rect">
            <a:avLst/>
          </a:prstGeom>
        </p:spPr>
        <p:txBody>
          <a:bodyPr wrap="square">
            <a:spAutoFit/>
          </a:bodyPr>
          <a:lstStyle/>
          <a:p>
            <a:pPr marL="430212" lvl="1" indent="-342900" algn="just">
              <a:buFont typeface="Wingdings" pitchFamily="2" charset="2"/>
              <a:buChar char="ü"/>
            </a:pPr>
            <a:r>
              <a:rPr lang="es-PE" b="1" i="1" dirty="0"/>
              <a:t>Ampliación de la red </a:t>
            </a:r>
            <a:r>
              <a:rPr lang="es-PE" b="1" i="1" dirty="0" smtClean="0"/>
              <a:t>semafórica:</a:t>
            </a:r>
          </a:p>
          <a:p>
            <a:pPr marL="87312" lvl="1" algn="just" defTabSz="449263"/>
            <a:r>
              <a:rPr lang="es-PE" i="1" dirty="0" smtClean="0"/>
              <a:t>	Al cierre del mes de Abril 2019, se han concluido los trabajos de instalación de 03 	cruces semafóricos como puntos nuevos, siendo: Av. La paz  / Calle España, Jr. Grau / Jr. 	</a:t>
            </a:r>
            <a:r>
              <a:rPr lang="es-PE" i="1" dirty="0" err="1" smtClean="0"/>
              <a:t>Heros</a:t>
            </a:r>
            <a:r>
              <a:rPr lang="es-PE" i="1" dirty="0" smtClean="0"/>
              <a:t> y Av. Pedro Beltrán / Av. Hipólito </a:t>
            </a:r>
            <a:r>
              <a:rPr lang="es-PE" i="1" dirty="0" err="1" smtClean="0"/>
              <a:t>Unanue</a:t>
            </a:r>
            <a:r>
              <a:rPr lang="es-PE" i="1" dirty="0" smtClean="0"/>
              <a:t>.</a:t>
            </a:r>
          </a:p>
          <a:p>
            <a:pPr algn="just">
              <a:tabLst>
                <a:tab pos="363538" algn="l"/>
                <a:tab pos="449263" algn="l"/>
              </a:tabLst>
            </a:pPr>
            <a:r>
              <a:rPr lang="es-PE" i="1" dirty="0" smtClean="0"/>
              <a:t> </a:t>
            </a:r>
          </a:p>
          <a:p>
            <a:pPr lvl="1" indent="-369888" algn="just">
              <a:buFont typeface="Wingdings" panose="05000000000000000000" pitchFamily="2" charset="2"/>
              <a:buChar char="ü"/>
            </a:pPr>
            <a:r>
              <a:rPr lang="es-PE" b="1" i="1" dirty="0" smtClean="0"/>
              <a:t>Reubicación de Equipo Fijo de Fiscalización. </a:t>
            </a:r>
            <a:endParaRPr lang="es-PE" b="1" i="1" dirty="0"/>
          </a:p>
          <a:p>
            <a:pPr algn="just">
              <a:tabLst>
                <a:tab pos="363538" algn="l"/>
                <a:tab pos="449263" algn="l"/>
              </a:tabLst>
            </a:pPr>
            <a:r>
              <a:rPr lang="es-PE" b="1" i="1" dirty="0"/>
              <a:t>		</a:t>
            </a:r>
            <a:r>
              <a:rPr lang="es-PE" i="1" dirty="0" smtClean="0"/>
              <a:t>Con motivo de los trabajos de  la Línea  2 del Metro de Lima, se ha desmontado el 	equipo electrónico de fiscalización ubicado en la Av. O.R Benavides cdra. 30, el mismo 	que será reubicado en un punto donde exista alta densidad de transporte y amerite el 	control del tránsito. A la fecha se esta evaluando dicho punto.</a:t>
            </a:r>
          </a:p>
          <a:p>
            <a:pPr algn="just">
              <a:tabLst>
                <a:tab pos="363538" algn="l"/>
                <a:tab pos="449263" algn="l"/>
              </a:tabLst>
            </a:pPr>
            <a:r>
              <a:rPr lang="es-PE" i="1" dirty="0" smtClean="0"/>
              <a:t>  </a:t>
            </a:r>
          </a:p>
          <a:p>
            <a:pPr lvl="1" indent="-369888" algn="just">
              <a:buFont typeface="Wingdings" panose="05000000000000000000" pitchFamily="2" charset="2"/>
              <a:buChar char="ü"/>
            </a:pPr>
            <a:r>
              <a:rPr lang="es-PE" b="1" i="1" dirty="0" smtClean="0"/>
              <a:t>Expedición de Ordenanzas Municipales para la regulación y control del transporte. </a:t>
            </a:r>
          </a:p>
          <a:p>
            <a:pPr algn="just">
              <a:tabLst>
                <a:tab pos="363538" algn="l"/>
                <a:tab pos="449263" algn="l"/>
              </a:tabLst>
            </a:pPr>
            <a:r>
              <a:rPr lang="es-PE" i="1" dirty="0"/>
              <a:t>		</a:t>
            </a:r>
            <a:r>
              <a:rPr lang="es-PE" i="1" dirty="0" smtClean="0"/>
              <a:t>A la fecha se han emitido 03 Ordenanzas Municipales, siendo: </a:t>
            </a:r>
          </a:p>
          <a:p>
            <a:pPr algn="just">
              <a:tabLst>
                <a:tab pos="363538" algn="l"/>
                <a:tab pos="449263" algn="l"/>
              </a:tabLst>
            </a:pPr>
            <a:r>
              <a:rPr lang="es-PE" i="1" dirty="0"/>
              <a:t>	</a:t>
            </a:r>
            <a:r>
              <a:rPr lang="es-PE" i="1" dirty="0" smtClean="0"/>
              <a:t>	-  </a:t>
            </a:r>
            <a:r>
              <a:rPr lang="es-ES" i="1" dirty="0" smtClean="0"/>
              <a:t>O.M </a:t>
            </a:r>
            <a:r>
              <a:rPr lang="es-ES" i="1" dirty="0"/>
              <a:t>N° 005-2019-MPC, que aprueba </a:t>
            </a:r>
            <a:r>
              <a:rPr lang="es-ES" i="1" dirty="0" smtClean="0"/>
              <a:t>la amnistía de infracciones al Reglamento de 			   Tránsito y Transporte. </a:t>
            </a:r>
            <a:endParaRPr lang="es-ES" i="1" dirty="0"/>
          </a:p>
          <a:p>
            <a:pPr algn="just">
              <a:tabLst>
                <a:tab pos="363538" algn="l"/>
                <a:tab pos="449263" algn="l"/>
              </a:tabLst>
            </a:pPr>
            <a:endParaRPr lang="es-ES" i="1" dirty="0" smtClean="0"/>
          </a:p>
          <a:p>
            <a:pPr algn="just">
              <a:tabLst>
                <a:tab pos="363538" algn="l"/>
                <a:tab pos="449263" algn="l"/>
              </a:tabLst>
            </a:pPr>
            <a:endParaRPr lang="es-PE" i="1" dirty="0"/>
          </a:p>
        </p:txBody>
      </p:sp>
      <p:pic>
        <p:nvPicPr>
          <p:cNvPr id="4" name="3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4763502"/>
            <a:ext cx="8249237" cy="1905858"/>
          </a:xfrm>
          <a:prstGeom prst="rect">
            <a:avLst/>
          </a:prstGeom>
          <a:noFill/>
        </p:spPr>
      </p:pic>
    </p:spTree>
    <p:extLst>
      <p:ext uri="{BB962C8B-B14F-4D97-AF65-F5344CB8AC3E}">
        <p14:creationId xmlns:p14="http://schemas.microsoft.com/office/powerpoint/2010/main" val="27047666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0"/>
          <p:cNvSpPr>
            <a:spLocks noChangeArrowheads="1"/>
          </p:cNvSpPr>
          <p:nvPr/>
        </p:nvSpPr>
        <p:spPr bwMode="auto">
          <a:xfrm>
            <a:off x="0" y="-171325"/>
            <a:ext cx="8788789" cy="666733"/>
          </a:xfrm>
          <a:prstGeom prst="rect">
            <a:avLst/>
          </a:prstGeom>
          <a:noFill/>
          <a:ln w="9525">
            <a:noFill/>
            <a:miter lim="800000"/>
            <a:headEnd/>
            <a:tailEnd/>
          </a:ln>
          <a:effectLst/>
        </p:spPr>
        <p:txBody>
          <a:bodyPr anchor="ctr"/>
          <a:lstStyle/>
          <a:p>
            <a:pPr>
              <a:defRPr/>
            </a:pPr>
            <a:r>
              <a:rPr lang="es-ES" sz="2400" b="1" i="1" u="sng" dirty="0" smtClean="0">
                <a:effectLst>
                  <a:outerShdw blurRad="38100" dist="38100" dir="2700000" algn="tl">
                    <a:srgbClr val="000000">
                      <a:alpha val="43137"/>
                    </a:srgbClr>
                  </a:outerShdw>
                </a:effectLst>
                <a:latin typeface="Garamond" pitchFamily="18" charset="0"/>
              </a:rPr>
              <a:t>III. PROYECTOS  </a:t>
            </a:r>
            <a:r>
              <a:rPr lang="es-ES" sz="2400" b="1" i="1" u="sng" dirty="0">
                <a:effectLst>
                  <a:outerShdw blurRad="38100" dist="38100" dir="2700000" algn="tl">
                    <a:srgbClr val="000000">
                      <a:alpha val="43137"/>
                    </a:srgbClr>
                  </a:outerShdw>
                </a:effectLst>
                <a:latin typeface="Garamond" pitchFamily="18" charset="0"/>
              </a:rPr>
              <a:t>E</a:t>
            </a:r>
            <a:r>
              <a:rPr lang="es-ES" sz="2400" b="1" i="1" u="sng" dirty="0" smtClean="0">
                <a:effectLst>
                  <a:outerShdw blurRad="38100" dist="38100" dir="2700000" algn="tl">
                    <a:srgbClr val="000000">
                      <a:alpha val="43137"/>
                    </a:srgbClr>
                  </a:outerShdw>
                </a:effectLst>
                <a:latin typeface="Garamond" pitchFamily="18" charset="0"/>
              </a:rPr>
              <a:t>JECUTADOS EN EL 2019</a:t>
            </a:r>
            <a:endParaRPr lang="es-ES" sz="2400" b="1" i="1" u="sng" dirty="0">
              <a:effectLst>
                <a:outerShdw blurRad="38100" dist="38100" dir="2700000" algn="tl">
                  <a:srgbClr val="000000">
                    <a:alpha val="43137"/>
                  </a:srgbClr>
                </a:outerShdw>
              </a:effectLst>
              <a:latin typeface="Garamond" pitchFamily="18" charset="0"/>
            </a:endParaRPr>
          </a:p>
        </p:txBody>
      </p:sp>
      <p:sp>
        <p:nvSpPr>
          <p:cNvPr id="16" name="15 Rectángulo"/>
          <p:cNvSpPr/>
          <p:nvPr/>
        </p:nvSpPr>
        <p:spPr>
          <a:xfrm>
            <a:off x="-1" y="576551"/>
            <a:ext cx="8788789" cy="5355312"/>
          </a:xfrm>
          <a:prstGeom prst="rect">
            <a:avLst/>
          </a:prstGeom>
        </p:spPr>
        <p:txBody>
          <a:bodyPr wrap="square">
            <a:spAutoFit/>
          </a:bodyPr>
          <a:lstStyle/>
          <a:p>
            <a:pPr algn="just">
              <a:tabLst>
                <a:tab pos="363538" algn="l"/>
                <a:tab pos="449263" algn="l"/>
              </a:tabLst>
            </a:pPr>
            <a:r>
              <a:rPr lang="es-ES" i="1" dirty="0"/>
              <a:t>	</a:t>
            </a:r>
            <a:r>
              <a:rPr lang="es-ES" i="1" dirty="0" smtClean="0"/>
              <a:t>  - O.M </a:t>
            </a:r>
            <a:r>
              <a:rPr lang="es-ES" i="1" dirty="0"/>
              <a:t>N° 006-2019-MPC, que dispone la Modificación y derogatoria parcial de la O.M N° </a:t>
            </a:r>
            <a:r>
              <a:rPr lang="es-ES" i="1" dirty="0" smtClean="0"/>
              <a:t>		   005-2017-MPC</a:t>
            </a:r>
            <a:r>
              <a:rPr lang="es-ES" i="1" dirty="0"/>
              <a:t>, </a:t>
            </a:r>
            <a:r>
              <a:rPr lang="es-ES" i="1" dirty="0" smtClean="0"/>
              <a:t> derogatoria  del  D.A </a:t>
            </a:r>
            <a:r>
              <a:rPr lang="es-ES" i="1" dirty="0"/>
              <a:t>N° </a:t>
            </a:r>
            <a:r>
              <a:rPr lang="es-ES" i="1" dirty="0" smtClean="0"/>
              <a:t> 13-2017-MPC-AL  </a:t>
            </a:r>
            <a:r>
              <a:rPr lang="es-ES" i="1" dirty="0"/>
              <a:t>y </a:t>
            </a:r>
            <a:r>
              <a:rPr lang="es-ES" i="1" dirty="0" smtClean="0"/>
              <a:t> O. M  </a:t>
            </a:r>
            <a:r>
              <a:rPr lang="es-ES" i="1" dirty="0"/>
              <a:t>N</a:t>
            </a:r>
            <a:r>
              <a:rPr lang="es-ES" i="1" dirty="0" smtClean="0"/>
              <a:t>°  006-2018-MPC, 	            	     relacionadas a la Tarjeta Electrónica de Operación.</a:t>
            </a:r>
          </a:p>
          <a:p>
            <a:pPr algn="just">
              <a:tabLst>
                <a:tab pos="363538" algn="l"/>
                <a:tab pos="449263" algn="l"/>
              </a:tabLst>
            </a:pPr>
            <a:r>
              <a:rPr lang="es-ES" i="1" dirty="0" smtClean="0"/>
              <a:t>	</a:t>
            </a:r>
            <a:r>
              <a:rPr lang="es-ES" sz="800" i="1" dirty="0" smtClean="0"/>
              <a:t>	</a:t>
            </a:r>
          </a:p>
          <a:p>
            <a:pPr algn="just">
              <a:tabLst>
                <a:tab pos="363538" algn="l"/>
                <a:tab pos="449263" algn="l"/>
                <a:tab pos="536575" algn="l"/>
              </a:tabLst>
            </a:pPr>
            <a:r>
              <a:rPr lang="es-ES" i="1" dirty="0"/>
              <a:t>	</a:t>
            </a:r>
            <a:r>
              <a:rPr lang="es-ES" i="1" dirty="0" smtClean="0"/>
              <a:t>		Esto por efectos a que </a:t>
            </a:r>
            <a:r>
              <a:rPr lang="es-ES" i="1" dirty="0"/>
              <a:t>la obtención de la habilitación vehicular, se </a:t>
            </a:r>
            <a:r>
              <a:rPr lang="es-ES" i="1" dirty="0" smtClean="0"/>
              <a:t>exigía </a:t>
            </a:r>
            <a:r>
              <a:rPr lang="es-ES" i="1" dirty="0"/>
              <a:t>de manera </a:t>
            </a:r>
            <a:r>
              <a:rPr lang="es-ES" i="1" dirty="0" smtClean="0"/>
              <a:t>			obligatoria </a:t>
            </a:r>
            <a:r>
              <a:rPr lang="es-ES" i="1" dirty="0"/>
              <a:t>la instalación de la TEO, </a:t>
            </a:r>
            <a:r>
              <a:rPr lang="es-ES" i="1" dirty="0" smtClean="0"/>
              <a:t>siendo  su  </a:t>
            </a:r>
            <a:r>
              <a:rPr lang="es-ES" i="1" dirty="0"/>
              <a:t>costo </a:t>
            </a:r>
            <a:r>
              <a:rPr lang="es-ES" i="1" dirty="0" smtClean="0"/>
              <a:t> asumido  </a:t>
            </a:r>
            <a:r>
              <a:rPr lang="es-ES" i="1" dirty="0"/>
              <a:t>por </a:t>
            </a:r>
            <a:r>
              <a:rPr lang="es-ES" i="1" dirty="0" smtClean="0"/>
              <a:t> la  </a:t>
            </a:r>
            <a:r>
              <a:rPr lang="es-ES" i="1" dirty="0"/>
              <a:t>empresa </a:t>
            </a:r>
            <a:r>
              <a:rPr lang="es-ES" i="1" dirty="0" smtClean="0"/>
              <a:t> de 				transporte</a:t>
            </a:r>
            <a:r>
              <a:rPr lang="es-ES" i="1" dirty="0"/>
              <a:t>.  Por lo que resultaría contraproducente tramitar la habilitación vehicular, </a:t>
            </a:r>
            <a:r>
              <a:rPr lang="es-ES" i="1" dirty="0" smtClean="0"/>
              <a:t>			asumiendo </a:t>
            </a:r>
            <a:r>
              <a:rPr lang="es-ES" i="1" dirty="0"/>
              <a:t>el costo de la TEO sin que el administrado tenga la posibilidad de obtener la </a:t>
            </a:r>
            <a:r>
              <a:rPr lang="es-ES" i="1" dirty="0" smtClean="0"/>
              <a:t>			autorización</a:t>
            </a:r>
            <a:r>
              <a:rPr lang="es-ES" i="1" dirty="0"/>
              <a:t>, a no ser que pague la instalación de la TEO y sea fiscalizado asumiendo el </a:t>
            </a:r>
            <a:r>
              <a:rPr lang="es-ES" i="1" dirty="0" smtClean="0"/>
              <a:t>			costo </a:t>
            </a:r>
            <a:r>
              <a:rPr lang="es-ES" i="1" dirty="0"/>
              <a:t>del mismo. </a:t>
            </a:r>
          </a:p>
          <a:p>
            <a:pPr algn="just">
              <a:tabLst>
                <a:tab pos="363538" algn="l"/>
                <a:tab pos="449263" algn="l"/>
              </a:tabLst>
            </a:pPr>
            <a:endParaRPr lang="es-ES" sz="800" i="1" dirty="0" smtClean="0"/>
          </a:p>
          <a:p>
            <a:pPr algn="just">
              <a:tabLst>
                <a:tab pos="363538" algn="l"/>
                <a:tab pos="449263" algn="l"/>
              </a:tabLst>
            </a:pPr>
            <a:r>
              <a:rPr lang="es-ES" i="1" dirty="0"/>
              <a:t>	</a:t>
            </a:r>
            <a:r>
              <a:rPr lang="es-ES" i="1" dirty="0" smtClean="0"/>
              <a:t>	- O.M </a:t>
            </a:r>
            <a:r>
              <a:rPr lang="es-ES" i="1" dirty="0"/>
              <a:t>N° 007-019-MPC, </a:t>
            </a:r>
            <a:r>
              <a:rPr lang="es-ES" i="1" dirty="0" smtClean="0"/>
              <a:t> que  Modifica  el  Art.  </a:t>
            </a:r>
            <a:r>
              <a:rPr lang="es-ES" i="1" dirty="0"/>
              <a:t>65° </a:t>
            </a:r>
            <a:r>
              <a:rPr lang="es-ES" i="1" dirty="0" smtClean="0"/>
              <a:t> del  Reglamento   del   Servicio   de 	 </a:t>
            </a:r>
            <a:r>
              <a:rPr lang="es-ES" i="1" dirty="0"/>
              <a:t> </a:t>
            </a:r>
            <a:r>
              <a:rPr lang="es-ES" i="1" dirty="0" smtClean="0"/>
              <a:t>   Transporte </a:t>
            </a:r>
            <a:r>
              <a:rPr lang="es-ES" i="1" dirty="0"/>
              <a:t>Público Regular de Pasajeros y el Cuadro de Tipificación de Infracciones y </a:t>
            </a:r>
            <a:r>
              <a:rPr lang="es-ES" i="1" dirty="0" smtClean="0"/>
              <a:t> </a:t>
            </a:r>
          </a:p>
          <a:p>
            <a:pPr algn="just">
              <a:tabLst>
                <a:tab pos="363538" algn="l"/>
                <a:tab pos="449263" algn="l"/>
              </a:tabLst>
            </a:pPr>
            <a:r>
              <a:rPr lang="es-ES" i="1" dirty="0"/>
              <a:t>	</a:t>
            </a:r>
            <a:r>
              <a:rPr lang="es-ES" i="1" dirty="0" smtClean="0"/>
              <a:t>     Sanciones </a:t>
            </a:r>
            <a:r>
              <a:rPr lang="es-ES" i="1" dirty="0"/>
              <a:t>en la Provincia Constitucional del Callao, aprobados mediante O.M N° </a:t>
            </a:r>
            <a:r>
              <a:rPr lang="es-ES" i="1" dirty="0" smtClean="0"/>
              <a:t>009-</a:t>
            </a:r>
          </a:p>
          <a:p>
            <a:pPr algn="just">
              <a:tabLst>
                <a:tab pos="363538" algn="l"/>
                <a:tab pos="449263" algn="l"/>
              </a:tabLst>
            </a:pPr>
            <a:r>
              <a:rPr lang="es-ES" i="1" dirty="0"/>
              <a:t> </a:t>
            </a:r>
            <a:r>
              <a:rPr lang="es-ES" i="1" dirty="0" smtClean="0"/>
              <a:t>            2014-MPC (adecuación de infracciones al RENAT). </a:t>
            </a:r>
            <a:endParaRPr lang="es-PE" dirty="0"/>
          </a:p>
          <a:p>
            <a:r>
              <a:rPr lang="es-ES" dirty="0"/>
              <a:t> </a:t>
            </a:r>
            <a:endParaRPr lang="es-PE" dirty="0"/>
          </a:p>
          <a:p>
            <a:pPr algn="just">
              <a:tabLst>
                <a:tab pos="363538" algn="l"/>
                <a:tab pos="449263" algn="l"/>
              </a:tabLst>
            </a:pPr>
            <a:endParaRPr lang="es-ES" i="1" dirty="0"/>
          </a:p>
          <a:p>
            <a:pPr algn="just">
              <a:tabLst>
                <a:tab pos="363538" algn="l"/>
                <a:tab pos="449263" algn="l"/>
              </a:tabLst>
            </a:pPr>
            <a:endParaRPr lang="es-ES" i="1" dirty="0" smtClean="0"/>
          </a:p>
          <a:p>
            <a:pPr algn="just">
              <a:tabLst>
                <a:tab pos="363538" algn="l"/>
                <a:tab pos="449263" algn="l"/>
              </a:tabLst>
            </a:pPr>
            <a:endParaRPr lang="es-PE" i="1" dirty="0"/>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7170" b="43954"/>
          <a:stretch/>
        </p:blipFill>
        <p:spPr bwMode="auto">
          <a:xfrm>
            <a:off x="539552" y="4753426"/>
            <a:ext cx="8249237" cy="2017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80578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
          <p:cNvPicPr>
            <a:picLocks noChangeAspect="1" noChangeArrowheads="1"/>
          </p:cNvPicPr>
          <p:nvPr/>
        </p:nvPicPr>
        <p:blipFill>
          <a:blip r:embed="rId2" cstate="print">
            <a:lum contrast="20000"/>
          </a:blip>
          <a:srcRect l="58471" t="30269" r="4320" b="20267"/>
          <a:stretch>
            <a:fillRect/>
          </a:stretch>
        </p:blipFill>
        <p:spPr bwMode="auto">
          <a:xfrm>
            <a:off x="6064089" y="692694"/>
            <a:ext cx="2987794" cy="5976665"/>
          </a:xfrm>
          <a:prstGeom prst="rect">
            <a:avLst/>
          </a:prstGeom>
          <a:ln>
            <a:noFill/>
          </a:ln>
          <a:effectLst>
            <a:softEdge rad="112500"/>
          </a:effectLst>
        </p:spPr>
      </p:pic>
      <p:sp>
        <p:nvSpPr>
          <p:cNvPr id="5" name="4 Rectángulo"/>
          <p:cNvSpPr/>
          <p:nvPr/>
        </p:nvSpPr>
        <p:spPr>
          <a:xfrm>
            <a:off x="0" y="927380"/>
            <a:ext cx="6091945" cy="1754326"/>
          </a:xfrm>
          <a:prstGeom prst="rect">
            <a:avLst/>
          </a:prstGeom>
        </p:spPr>
        <p:txBody>
          <a:bodyPr wrap="square">
            <a:spAutoFit/>
          </a:bodyPr>
          <a:lstStyle/>
          <a:p>
            <a:pPr marL="274320" lvl="0" indent="-274320" algn="just" fontAlgn="auto">
              <a:lnSpc>
                <a:spcPct val="90000"/>
              </a:lnSpc>
              <a:spcBef>
                <a:spcPct val="20000"/>
              </a:spcBef>
              <a:spcAft>
                <a:spcPts val="0"/>
              </a:spcAft>
              <a:buClr>
                <a:schemeClr val="accent3"/>
              </a:buClr>
              <a:buSzPct val="95000"/>
              <a:defRPr/>
            </a:pPr>
            <a:r>
              <a:rPr lang="es-ES" sz="2000" i="1" dirty="0" smtClean="0">
                <a:latin typeface="+mn-lt"/>
              </a:rPr>
              <a:t>	La Gerencia General de Transporte Urbano es la unidad </a:t>
            </a:r>
            <a:r>
              <a:rPr lang="es-ES" sz="2000" i="1" dirty="0">
                <a:latin typeface="+mn-lt"/>
              </a:rPr>
              <a:t>orgánica de la Municipalidad, encargado </a:t>
            </a:r>
            <a:r>
              <a:rPr lang="es-ES" sz="2000" i="1" dirty="0" smtClean="0">
                <a:latin typeface="+mn-lt"/>
              </a:rPr>
              <a:t>de proponer </a:t>
            </a:r>
            <a:r>
              <a:rPr lang="es-ES" sz="2000" i="1" dirty="0">
                <a:latin typeface="+mn-lt"/>
              </a:rPr>
              <a:t>y ejecutar la normatividad de transporte y tránsito, </a:t>
            </a:r>
            <a:r>
              <a:rPr lang="es-ES" sz="2000" i="1" dirty="0" smtClean="0">
                <a:latin typeface="+mn-lt"/>
              </a:rPr>
              <a:t>regula</a:t>
            </a:r>
            <a:r>
              <a:rPr lang="es-ES" sz="2000" i="1" dirty="0">
                <a:latin typeface="+mn-lt"/>
              </a:rPr>
              <a:t>, administra y controla la circulación vial, el transporte público de pasajeros y el tránsito vehicular y peatonal. </a:t>
            </a:r>
          </a:p>
        </p:txBody>
      </p:sp>
      <p:sp>
        <p:nvSpPr>
          <p:cNvPr id="14" name="Rectangle 10"/>
          <p:cNvSpPr>
            <a:spLocks noChangeArrowheads="1"/>
          </p:cNvSpPr>
          <p:nvPr/>
        </p:nvSpPr>
        <p:spPr bwMode="auto">
          <a:xfrm>
            <a:off x="-22944" y="260648"/>
            <a:ext cx="8229600" cy="666733"/>
          </a:xfrm>
          <a:prstGeom prst="rect">
            <a:avLst/>
          </a:prstGeom>
          <a:noFill/>
          <a:ln w="9525">
            <a:noFill/>
            <a:miter lim="800000"/>
            <a:headEnd/>
            <a:tailEnd/>
          </a:ln>
          <a:effectLst/>
        </p:spPr>
        <p:txBody>
          <a:bodyPr anchor="ctr"/>
          <a:lstStyle/>
          <a:p>
            <a:pPr>
              <a:defRPr/>
            </a:pPr>
            <a:r>
              <a:rPr lang="es-ES" sz="2400" b="1" i="1" dirty="0" smtClean="0">
                <a:effectLst>
                  <a:outerShdw blurRad="38100" dist="38100" dir="2700000" algn="tl">
                    <a:srgbClr val="000000">
                      <a:alpha val="43137"/>
                    </a:srgbClr>
                  </a:outerShdw>
                </a:effectLst>
                <a:latin typeface="Garamond" pitchFamily="18" charset="0"/>
              </a:rPr>
              <a:t>     </a:t>
            </a:r>
            <a:r>
              <a:rPr lang="es-ES" sz="2400" b="1" i="1" u="sng" dirty="0" smtClean="0">
                <a:effectLst>
                  <a:outerShdw blurRad="38100" dist="38100" dir="2700000" algn="tl">
                    <a:srgbClr val="000000">
                      <a:alpha val="43137"/>
                    </a:srgbClr>
                  </a:outerShdw>
                </a:effectLst>
                <a:latin typeface="Garamond" pitchFamily="18" charset="0"/>
              </a:rPr>
              <a:t>INTRODUCCIÓN.-</a:t>
            </a:r>
            <a:endParaRPr lang="es-ES" sz="2400" b="1" i="1" u="sng" dirty="0">
              <a:effectLst>
                <a:outerShdw blurRad="38100" dist="38100" dir="2700000" algn="tl">
                  <a:srgbClr val="000000">
                    <a:alpha val="43137"/>
                  </a:srgbClr>
                </a:outerShdw>
              </a:effectLst>
              <a:latin typeface="Garamond" pitchFamily="18" charset="0"/>
            </a:endParaRPr>
          </a:p>
        </p:txBody>
      </p:sp>
      <p:sp>
        <p:nvSpPr>
          <p:cNvPr id="6" name="5 Rectángulo"/>
          <p:cNvSpPr/>
          <p:nvPr/>
        </p:nvSpPr>
        <p:spPr>
          <a:xfrm>
            <a:off x="256941" y="3160431"/>
            <a:ext cx="5822111" cy="2902333"/>
          </a:xfrm>
          <a:prstGeom prst="rect">
            <a:avLst/>
          </a:prstGeom>
        </p:spPr>
        <p:txBody>
          <a:bodyPr wrap="square">
            <a:spAutoFit/>
          </a:bodyPr>
          <a:lstStyle/>
          <a:p>
            <a:pPr marL="274320" indent="-274320" algn="just" fontAlgn="auto">
              <a:lnSpc>
                <a:spcPct val="90000"/>
              </a:lnSpc>
              <a:spcBef>
                <a:spcPct val="20000"/>
              </a:spcBef>
              <a:spcAft>
                <a:spcPts val="0"/>
              </a:spcAft>
              <a:buClr>
                <a:schemeClr val="accent3"/>
              </a:buClr>
              <a:buSzPct val="95000"/>
            </a:pPr>
            <a:r>
              <a:rPr lang="es-PE" sz="2800" b="1" i="1" dirty="0" smtClean="0">
                <a:latin typeface="+mn-lt"/>
              </a:rPr>
              <a:t>Objetivo principal.- </a:t>
            </a:r>
            <a:r>
              <a:rPr lang="es-PE" sz="2000" b="1" i="1" dirty="0">
                <a:latin typeface="+mn-lt"/>
              </a:rPr>
              <a:t>	</a:t>
            </a:r>
          </a:p>
          <a:p>
            <a:pPr marL="274320" indent="-274320" algn="just" fontAlgn="auto">
              <a:lnSpc>
                <a:spcPct val="90000"/>
              </a:lnSpc>
              <a:spcBef>
                <a:spcPct val="20000"/>
              </a:spcBef>
              <a:spcAft>
                <a:spcPts val="0"/>
              </a:spcAft>
              <a:buClr>
                <a:schemeClr val="accent3"/>
              </a:buClr>
              <a:buSzPct val="95000"/>
            </a:pPr>
            <a:endParaRPr lang="es-PE" sz="1400" i="1" dirty="0">
              <a:latin typeface="+mn-lt"/>
            </a:endParaRPr>
          </a:p>
          <a:p>
            <a:pPr marL="274320" indent="-274320" algn="just" fontAlgn="auto">
              <a:lnSpc>
                <a:spcPct val="90000"/>
              </a:lnSpc>
              <a:spcBef>
                <a:spcPct val="20000"/>
              </a:spcBef>
              <a:spcAft>
                <a:spcPts val="0"/>
              </a:spcAft>
              <a:buClr>
                <a:schemeClr val="accent3"/>
              </a:buClr>
              <a:buSzPct val="95000"/>
            </a:pPr>
            <a:r>
              <a:rPr lang="es-PE" sz="2000" i="1" dirty="0">
                <a:latin typeface="+mn-lt"/>
              </a:rPr>
              <a:t>	</a:t>
            </a:r>
            <a:r>
              <a:rPr lang="es-ES" sz="2000" i="1" dirty="0" smtClean="0">
                <a:latin typeface="+mn-lt"/>
              </a:rPr>
              <a:t>Brindar </a:t>
            </a:r>
            <a:r>
              <a:rPr lang="es-ES" sz="2000" i="1" dirty="0">
                <a:latin typeface="+mn-lt"/>
              </a:rPr>
              <a:t>un servicio más ordenado y más seguro que: </a:t>
            </a:r>
            <a:endParaRPr lang="es-ES" sz="2000" i="1" dirty="0" smtClean="0">
              <a:latin typeface="+mn-lt"/>
            </a:endParaRPr>
          </a:p>
          <a:p>
            <a:pPr marL="274320" indent="-274320" algn="just" fontAlgn="auto">
              <a:lnSpc>
                <a:spcPct val="90000"/>
              </a:lnSpc>
              <a:spcBef>
                <a:spcPct val="20000"/>
              </a:spcBef>
              <a:spcAft>
                <a:spcPts val="0"/>
              </a:spcAft>
              <a:buClr>
                <a:schemeClr val="accent3"/>
              </a:buClr>
              <a:buSzPct val="95000"/>
            </a:pPr>
            <a:r>
              <a:rPr lang="es-ES" sz="2000" i="1" dirty="0"/>
              <a:t> </a:t>
            </a:r>
            <a:r>
              <a:rPr lang="es-ES" sz="2000" i="1" dirty="0" smtClean="0"/>
              <a:t>   - </a:t>
            </a:r>
            <a:r>
              <a:rPr lang="es-PE" sz="2000" i="1" dirty="0"/>
              <a:t>Disminuya los accidentes de tránsito</a:t>
            </a:r>
          </a:p>
          <a:p>
            <a:pPr marL="274320" indent="-274320" algn="just" fontAlgn="auto">
              <a:lnSpc>
                <a:spcPct val="90000"/>
              </a:lnSpc>
              <a:spcBef>
                <a:spcPct val="20000"/>
              </a:spcBef>
              <a:spcAft>
                <a:spcPts val="0"/>
              </a:spcAft>
              <a:buClr>
                <a:schemeClr val="accent3"/>
              </a:buClr>
              <a:buSzPct val="95000"/>
            </a:pPr>
            <a:r>
              <a:rPr lang="es-ES" sz="2000" i="1" dirty="0" smtClean="0">
                <a:latin typeface="+mn-lt"/>
              </a:rPr>
              <a:t>    - Contribuya </a:t>
            </a:r>
            <a:r>
              <a:rPr lang="es-ES" sz="2000" i="1" dirty="0">
                <a:latin typeface="+mn-lt"/>
              </a:rPr>
              <a:t>a preservar la infraestructura vial y el parque </a:t>
            </a:r>
            <a:r>
              <a:rPr lang="es-ES" sz="2000" i="1" dirty="0" smtClean="0">
                <a:latin typeface="+mn-lt"/>
              </a:rPr>
              <a:t>automotor.</a:t>
            </a:r>
          </a:p>
          <a:p>
            <a:pPr marL="274320" indent="-274320" algn="just" fontAlgn="auto">
              <a:lnSpc>
                <a:spcPct val="90000"/>
              </a:lnSpc>
              <a:spcBef>
                <a:spcPct val="20000"/>
              </a:spcBef>
              <a:spcAft>
                <a:spcPts val="0"/>
              </a:spcAft>
              <a:buClr>
                <a:schemeClr val="accent3"/>
              </a:buClr>
              <a:buSzPct val="95000"/>
            </a:pPr>
            <a:r>
              <a:rPr lang="es-ES" sz="2000" i="1" dirty="0"/>
              <a:t> </a:t>
            </a:r>
            <a:r>
              <a:rPr lang="es-ES" sz="2000" i="1" dirty="0" smtClean="0"/>
              <a:t>   - </a:t>
            </a:r>
            <a:r>
              <a:rPr lang="es-ES" sz="2000" i="1" dirty="0" smtClean="0">
                <a:latin typeface="+mn-lt"/>
              </a:rPr>
              <a:t>Mitigar </a:t>
            </a:r>
            <a:r>
              <a:rPr lang="es-ES" sz="2000" i="1" dirty="0">
                <a:latin typeface="+mn-lt"/>
              </a:rPr>
              <a:t>la contaminación ambiental, mejorando la calidad de vida de la población</a:t>
            </a:r>
            <a:r>
              <a:rPr lang="es-ES" sz="2000" i="1" dirty="0" smtClean="0">
                <a:latin typeface="+mn-lt"/>
              </a:rPr>
              <a:t>.</a:t>
            </a:r>
            <a:endParaRPr lang="es-ES" sz="2000" i="1" dirty="0">
              <a:latin typeface="+mn-lt"/>
            </a:endParaRPr>
          </a:p>
        </p:txBody>
      </p:sp>
    </p:spTree>
    <p:extLst>
      <p:ext uri="{BB962C8B-B14F-4D97-AF65-F5344CB8AC3E}">
        <p14:creationId xmlns:p14="http://schemas.microsoft.com/office/powerpoint/2010/main" val="23524201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0"/>
          <p:cNvSpPr>
            <a:spLocks noChangeArrowheads="1"/>
          </p:cNvSpPr>
          <p:nvPr/>
        </p:nvSpPr>
        <p:spPr bwMode="auto">
          <a:xfrm>
            <a:off x="0" y="-171325"/>
            <a:ext cx="8788789" cy="666733"/>
          </a:xfrm>
          <a:prstGeom prst="rect">
            <a:avLst/>
          </a:prstGeom>
          <a:noFill/>
          <a:ln w="9525">
            <a:noFill/>
            <a:miter lim="800000"/>
            <a:headEnd/>
            <a:tailEnd/>
          </a:ln>
          <a:effectLst/>
        </p:spPr>
        <p:txBody>
          <a:bodyPr anchor="ctr"/>
          <a:lstStyle/>
          <a:p>
            <a:pPr>
              <a:defRPr/>
            </a:pPr>
            <a:r>
              <a:rPr lang="es-ES" sz="2400" b="1" i="1" u="sng" dirty="0" smtClean="0">
                <a:effectLst>
                  <a:outerShdw blurRad="38100" dist="38100" dir="2700000" algn="tl">
                    <a:srgbClr val="000000">
                      <a:alpha val="43137"/>
                    </a:srgbClr>
                  </a:outerShdw>
                </a:effectLst>
                <a:latin typeface="Garamond" pitchFamily="18" charset="0"/>
              </a:rPr>
              <a:t>III. PROYECTOS POR EJECUTAR EN EL 2019</a:t>
            </a:r>
            <a:endParaRPr lang="es-ES" sz="2400" b="1" i="1" u="sng" dirty="0">
              <a:effectLst>
                <a:outerShdw blurRad="38100" dist="38100" dir="2700000" algn="tl">
                  <a:srgbClr val="000000">
                    <a:alpha val="43137"/>
                  </a:srgbClr>
                </a:outerShdw>
              </a:effectLst>
              <a:latin typeface="Garamond" pitchFamily="18" charset="0"/>
            </a:endParaRPr>
          </a:p>
        </p:txBody>
      </p:sp>
      <p:sp>
        <p:nvSpPr>
          <p:cNvPr id="16" name="15 Rectángulo"/>
          <p:cNvSpPr/>
          <p:nvPr/>
        </p:nvSpPr>
        <p:spPr>
          <a:xfrm>
            <a:off x="0" y="495408"/>
            <a:ext cx="6969944" cy="6432530"/>
          </a:xfrm>
          <a:prstGeom prst="rect">
            <a:avLst/>
          </a:prstGeom>
        </p:spPr>
        <p:txBody>
          <a:bodyPr wrap="square">
            <a:spAutoFit/>
          </a:bodyPr>
          <a:lstStyle/>
          <a:p>
            <a:pPr algn="just">
              <a:buFont typeface="Wingdings" panose="05000000000000000000" pitchFamily="2" charset="2"/>
              <a:buChar char="ü"/>
            </a:pPr>
            <a:r>
              <a:rPr lang="es-PE" b="1" i="1" dirty="0"/>
              <a:t>Ampliación de la red semafórica:</a:t>
            </a:r>
          </a:p>
          <a:p>
            <a:pPr algn="just"/>
            <a:endParaRPr lang="es-ES" sz="1600" b="1" dirty="0" smtClean="0">
              <a:latin typeface="Arial Narrow" panose="020B0606020202030204" pitchFamily="34" charset="0"/>
            </a:endParaRPr>
          </a:p>
          <a:p>
            <a:pPr algn="just"/>
            <a:r>
              <a:rPr lang="es-ES" i="1" dirty="0"/>
              <a:t>Implementación de </a:t>
            </a:r>
            <a:r>
              <a:rPr lang="es-ES" i="1" dirty="0" smtClean="0"/>
              <a:t> 04 cruces semafóricos nuevos:</a:t>
            </a:r>
          </a:p>
          <a:p>
            <a:pPr algn="just"/>
            <a:endParaRPr lang="es-PE" sz="1000" i="1" dirty="0"/>
          </a:p>
          <a:p>
            <a:pPr algn="just"/>
            <a:r>
              <a:rPr lang="es-PE" i="1" dirty="0"/>
              <a:t>01. Av. </a:t>
            </a:r>
            <a:r>
              <a:rPr lang="es-PE" i="1" dirty="0" smtClean="0"/>
              <a:t>Paz Soldán / Jr. Alberto Secada.</a:t>
            </a:r>
            <a:endParaRPr lang="es-PE" i="1" dirty="0"/>
          </a:p>
          <a:p>
            <a:pPr algn="just"/>
            <a:r>
              <a:rPr lang="es-PE" i="1" dirty="0"/>
              <a:t>02. Av. </a:t>
            </a:r>
            <a:r>
              <a:rPr lang="es-PE" i="1" dirty="0" smtClean="0"/>
              <a:t>Aeropuerto / Jr. Apurímac. </a:t>
            </a:r>
            <a:endParaRPr lang="es-PE" i="1" dirty="0"/>
          </a:p>
          <a:p>
            <a:pPr algn="just"/>
            <a:r>
              <a:rPr lang="es-PE" i="1" dirty="0"/>
              <a:t>03. Av. </a:t>
            </a:r>
            <a:r>
              <a:rPr lang="es-PE" i="1" dirty="0" smtClean="0"/>
              <a:t>Insurgentes / Calle 2. </a:t>
            </a:r>
          </a:p>
          <a:p>
            <a:pPr algn="just"/>
            <a:r>
              <a:rPr lang="es-PE" i="1" dirty="0" smtClean="0"/>
              <a:t>04. Jr. Colina / Jr. Pizarro. </a:t>
            </a:r>
            <a:endParaRPr lang="es-PE" i="1" dirty="0"/>
          </a:p>
          <a:p>
            <a:pPr algn="just">
              <a:buFont typeface="Wingdings" panose="05000000000000000000" pitchFamily="2" charset="2"/>
              <a:buChar char="ü"/>
            </a:pPr>
            <a:endParaRPr lang="es-PE" i="1" dirty="0"/>
          </a:p>
          <a:p>
            <a:pPr indent="-285750" algn="just">
              <a:buFont typeface="Wingdings" panose="05000000000000000000" pitchFamily="2" charset="2"/>
              <a:buChar char="ü"/>
            </a:pPr>
            <a:r>
              <a:rPr lang="es-PE" b="1" i="1" dirty="0"/>
              <a:t> </a:t>
            </a:r>
            <a:r>
              <a:rPr lang="es-PE" b="1" i="1" dirty="0" smtClean="0"/>
              <a:t>Ampliación del sistema integrado de monitoreo. </a:t>
            </a:r>
            <a:endParaRPr lang="es-PE" b="1" i="1" dirty="0"/>
          </a:p>
          <a:p>
            <a:pPr algn="just"/>
            <a:endParaRPr lang="es-ES" i="1" dirty="0" smtClean="0"/>
          </a:p>
          <a:p>
            <a:pPr algn="just"/>
            <a:r>
              <a:rPr lang="es-ES" i="1" dirty="0"/>
              <a:t>Implementación de  </a:t>
            </a:r>
            <a:r>
              <a:rPr lang="es-ES" i="1" dirty="0" smtClean="0"/>
              <a:t>10 cámaras de video-vigilancia en:</a:t>
            </a:r>
            <a:endParaRPr lang="es-ES" i="1" dirty="0"/>
          </a:p>
          <a:p>
            <a:pPr algn="just"/>
            <a:endParaRPr lang="es-PE" sz="1000" i="1" dirty="0"/>
          </a:p>
          <a:p>
            <a:pPr lvl="0"/>
            <a:r>
              <a:rPr lang="es-PE" i="1" dirty="0" smtClean="0"/>
              <a:t>01. Av</a:t>
            </a:r>
            <a:r>
              <a:rPr lang="es-PE" i="1" dirty="0"/>
              <a:t>. Pacasmayo - Calle 3 </a:t>
            </a:r>
            <a:endParaRPr lang="es-PE" dirty="0"/>
          </a:p>
          <a:p>
            <a:pPr lvl="0"/>
            <a:r>
              <a:rPr lang="es-PE" i="1" dirty="0" smtClean="0"/>
              <a:t>02. Av</a:t>
            </a:r>
            <a:r>
              <a:rPr lang="es-PE" i="1" dirty="0"/>
              <a:t>. Argentina-Jr. Jorge Chávez </a:t>
            </a:r>
            <a:endParaRPr lang="es-PE" dirty="0"/>
          </a:p>
          <a:p>
            <a:pPr lvl="0"/>
            <a:r>
              <a:rPr lang="es-PE" i="1" dirty="0" smtClean="0"/>
              <a:t>03. Av</a:t>
            </a:r>
            <a:r>
              <a:rPr lang="es-PE" i="1" dirty="0"/>
              <a:t>. Túpac Amaru-Av. Circunvalación </a:t>
            </a:r>
            <a:endParaRPr lang="es-PE" dirty="0"/>
          </a:p>
          <a:p>
            <a:pPr lvl="0"/>
            <a:r>
              <a:rPr lang="es-PE" i="1" dirty="0" smtClean="0"/>
              <a:t>04. Av</a:t>
            </a:r>
            <a:r>
              <a:rPr lang="es-PE" i="1" dirty="0"/>
              <a:t>. Sáenz Peña-Av. Paz Soldán </a:t>
            </a:r>
            <a:endParaRPr lang="es-PE" dirty="0"/>
          </a:p>
          <a:p>
            <a:pPr lvl="0"/>
            <a:r>
              <a:rPr lang="es-PE" i="1" dirty="0" smtClean="0"/>
              <a:t>05. Av</a:t>
            </a:r>
            <a:r>
              <a:rPr lang="es-PE" i="1" dirty="0"/>
              <a:t>. </a:t>
            </a:r>
            <a:r>
              <a:rPr lang="es-PE" i="1" dirty="0" err="1"/>
              <a:t>Quilca</a:t>
            </a:r>
            <a:r>
              <a:rPr lang="es-PE" i="1" dirty="0"/>
              <a:t>- Ca. </a:t>
            </a:r>
            <a:r>
              <a:rPr lang="es-PE" i="1" dirty="0" err="1"/>
              <a:t>Omicron</a:t>
            </a:r>
            <a:endParaRPr lang="es-PE" dirty="0"/>
          </a:p>
          <a:p>
            <a:pPr lvl="0"/>
            <a:r>
              <a:rPr lang="en-US" i="1" dirty="0" smtClean="0"/>
              <a:t>06. Av</a:t>
            </a:r>
            <a:r>
              <a:rPr lang="en-US" i="1" dirty="0"/>
              <a:t>. </a:t>
            </a:r>
            <a:r>
              <a:rPr lang="en-US" i="1" dirty="0" err="1"/>
              <a:t>Faucett</a:t>
            </a:r>
            <a:r>
              <a:rPr lang="en-US" i="1" dirty="0"/>
              <a:t>- Av. Av. Oscar R. Benavides (Av. </a:t>
            </a:r>
            <a:r>
              <a:rPr lang="es-PE" i="1" dirty="0"/>
              <a:t>Ex Colonial)</a:t>
            </a:r>
            <a:endParaRPr lang="es-PE" dirty="0"/>
          </a:p>
          <a:p>
            <a:pPr lvl="0"/>
            <a:r>
              <a:rPr lang="es-PE" i="1" dirty="0" smtClean="0"/>
              <a:t>07. Av</a:t>
            </a:r>
            <a:r>
              <a:rPr lang="es-PE" i="1" dirty="0"/>
              <a:t>. Morales </a:t>
            </a:r>
            <a:r>
              <a:rPr lang="es-PE" i="1" dirty="0" err="1"/>
              <a:t>Duarez</a:t>
            </a:r>
            <a:r>
              <a:rPr lang="es-PE" i="1" dirty="0"/>
              <a:t>-Av. Aeropuerto</a:t>
            </a:r>
            <a:endParaRPr lang="es-PE" dirty="0"/>
          </a:p>
          <a:p>
            <a:pPr lvl="0"/>
            <a:r>
              <a:rPr lang="es-PE" i="1" dirty="0" smtClean="0"/>
              <a:t>08. Av</a:t>
            </a:r>
            <a:r>
              <a:rPr lang="es-PE" i="1" dirty="0"/>
              <a:t>. Grau-Jr. </a:t>
            </a:r>
            <a:r>
              <a:rPr lang="es-PE" i="1" dirty="0" err="1"/>
              <a:t>Vigil</a:t>
            </a:r>
            <a:endParaRPr lang="es-PE" dirty="0"/>
          </a:p>
          <a:p>
            <a:pPr lvl="0"/>
            <a:r>
              <a:rPr lang="es-PE" i="1" dirty="0" smtClean="0"/>
              <a:t>09. Av</a:t>
            </a:r>
            <a:r>
              <a:rPr lang="es-PE" i="1" dirty="0"/>
              <a:t>. </a:t>
            </a:r>
            <a:r>
              <a:rPr lang="es-PE" i="1" dirty="0" err="1"/>
              <a:t>Quilca</a:t>
            </a:r>
            <a:r>
              <a:rPr lang="es-PE" i="1" dirty="0"/>
              <a:t>-Ca. Saturno</a:t>
            </a:r>
            <a:endParaRPr lang="es-PE" dirty="0"/>
          </a:p>
          <a:p>
            <a:pPr lvl="0"/>
            <a:r>
              <a:rPr lang="es-PE" i="1" dirty="0" smtClean="0"/>
              <a:t>10. Av</a:t>
            </a:r>
            <a:r>
              <a:rPr lang="es-PE" i="1" dirty="0"/>
              <a:t>. Morales </a:t>
            </a:r>
            <a:r>
              <a:rPr lang="es-PE" i="1" dirty="0" err="1"/>
              <a:t>Duarez</a:t>
            </a:r>
            <a:r>
              <a:rPr lang="es-PE" i="1" dirty="0"/>
              <a:t>-Av. </a:t>
            </a:r>
            <a:r>
              <a:rPr lang="es-PE" i="1" dirty="0" err="1"/>
              <a:t>Gambetta</a:t>
            </a:r>
            <a:endParaRPr lang="es-PE" dirty="0"/>
          </a:p>
        </p:txBody>
      </p:sp>
      <p:pic>
        <p:nvPicPr>
          <p:cNvPr id="8" name="Picture 7" descr="B:\CONSORCIO JJVV\fotos jjvv hh\fotos de celular\2014-07-04_16-05-33_71.jpg"/>
          <p:cNvPicPr>
            <a:picLocks noChangeAspect="1" noChangeArrowheads="1"/>
          </p:cNvPicPr>
          <p:nvPr/>
        </p:nvPicPr>
        <p:blipFill rotWithShape="1">
          <a:blip r:embed="rId3" cstate="print"/>
          <a:srcRect t="7486" b="11199"/>
          <a:stretch/>
        </p:blipFill>
        <p:spPr bwMode="auto">
          <a:xfrm>
            <a:off x="7162506" y="3717032"/>
            <a:ext cx="1808758" cy="3015819"/>
          </a:xfrm>
          <a:prstGeom prst="rect">
            <a:avLst/>
          </a:prstGeom>
          <a:noFill/>
          <a:ln>
            <a:noFill/>
          </a:ln>
        </p:spPr>
      </p:pic>
      <p:pic>
        <p:nvPicPr>
          <p:cNvPr id="9" name="5 Imagen" descr="Semaforo ok 1 copia.jpg"/>
          <p:cNvPicPr>
            <a:picLocks noChangeAspect="1"/>
          </p:cNvPicPr>
          <p:nvPr/>
        </p:nvPicPr>
        <p:blipFill>
          <a:blip r:embed="rId4" cstate="print"/>
          <a:srcRect l="8242"/>
          <a:stretch>
            <a:fillRect/>
          </a:stretch>
        </p:blipFill>
        <p:spPr bwMode="auto">
          <a:xfrm>
            <a:off x="7164288" y="518964"/>
            <a:ext cx="1808758" cy="3048712"/>
          </a:xfrm>
          <a:prstGeom prst="rect">
            <a:avLst/>
          </a:prstGeom>
          <a:noFill/>
          <a:ln>
            <a:noFill/>
          </a:ln>
        </p:spPr>
      </p:pic>
    </p:spTree>
    <p:extLst>
      <p:ext uri="{BB962C8B-B14F-4D97-AF65-F5344CB8AC3E}">
        <p14:creationId xmlns:p14="http://schemas.microsoft.com/office/powerpoint/2010/main" val="18349996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0"/>
          <p:cNvSpPr>
            <a:spLocks noChangeArrowheads="1"/>
          </p:cNvSpPr>
          <p:nvPr/>
        </p:nvSpPr>
        <p:spPr bwMode="auto">
          <a:xfrm>
            <a:off x="0" y="-164831"/>
            <a:ext cx="8788789" cy="666733"/>
          </a:xfrm>
          <a:prstGeom prst="rect">
            <a:avLst/>
          </a:prstGeom>
          <a:noFill/>
          <a:ln w="9525">
            <a:noFill/>
            <a:miter lim="800000"/>
            <a:headEnd/>
            <a:tailEnd/>
          </a:ln>
          <a:effectLst/>
        </p:spPr>
        <p:txBody>
          <a:bodyPr anchor="ctr"/>
          <a:lstStyle/>
          <a:p>
            <a:pPr>
              <a:defRPr/>
            </a:pPr>
            <a:r>
              <a:rPr lang="es-ES" sz="2400" b="1" i="1" u="sng" dirty="0" smtClean="0">
                <a:effectLst>
                  <a:outerShdw blurRad="38100" dist="38100" dir="2700000" algn="tl">
                    <a:srgbClr val="000000">
                      <a:alpha val="43137"/>
                    </a:srgbClr>
                  </a:outerShdw>
                </a:effectLst>
                <a:latin typeface="Garamond" pitchFamily="18" charset="0"/>
              </a:rPr>
              <a:t>IV. CONCLUSIONES</a:t>
            </a:r>
            <a:endParaRPr lang="es-ES" sz="2400" b="1" i="1" u="sng" dirty="0">
              <a:effectLst>
                <a:outerShdw blurRad="38100" dist="38100" dir="2700000" algn="tl">
                  <a:srgbClr val="000000">
                    <a:alpha val="43137"/>
                  </a:srgbClr>
                </a:outerShdw>
              </a:effectLst>
              <a:latin typeface="Garamond" pitchFamily="18" charset="0"/>
            </a:endParaRPr>
          </a:p>
        </p:txBody>
      </p:sp>
      <p:sp>
        <p:nvSpPr>
          <p:cNvPr id="9" name="8 CuadroTexto"/>
          <p:cNvSpPr txBox="1">
            <a:spLocks noChangeArrowheads="1"/>
          </p:cNvSpPr>
          <p:nvPr/>
        </p:nvSpPr>
        <p:spPr bwMode="auto">
          <a:xfrm>
            <a:off x="92437" y="626969"/>
            <a:ext cx="8512011" cy="5078313"/>
          </a:xfrm>
          <a:prstGeom prst="rect">
            <a:avLst/>
          </a:prstGeom>
          <a:noFill/>
          <a:ln w="9525">
            <a:noFill/>
            <a:miter lim="800000"/>
            <a:headEnd/>
            <a:tailEnd/>
          </a:ln>
        </p:spPr>
        <p:txBody>
          <a:bodyPr wrap="square">
            <a:spAutoFit/>
          </a:bodyPr>
          <a:lstStyle/>
          <a:p>
            <a:pPr algn="just">
              <a:buFont typeface="Wingdings" pitchFamily="2" charset="2"/>
              <a:buChar char="§"/>
              <a:defRPr/>
            </a:pPr>
            <a:r>
              <a:rPr lang="es-ES" i="1" dirty="0" smtClean="0">
                <a:latin typeface="+mn-lt"/>
                <a:ea typeface="ＭＳ Ｐゴシック" charset="-128"/>
                <a:cs typeface="Arial" pitchFamily="34" charset="0"/>
              </a:rPr>
              <a:t> </a:t>
            </a:r>
            <a:r>
              <a:rPr lang="es-ES" sz="2000" i="1" dirty="0" smtClean="0">
                <a:ea typeface="ＭＳ Ｐゴシック" charset="-128"/>
                <a:cs typeface="Arial" pitchFamily="34" charset="0"/>
              </a:rPr>
              <a:t>Todas las actividades que se ejecutan, tienen el objeto de brindar una mejor seguridad vial a la población, coadyuvando así a la reducción de accidentes de tránsito en la Provincia del Callao. </a:t>
            </a:r>
          </a:p>
          <a:p>
            <a:pPr algn="just">
              <a:buFont typeface="Wingdings" pitchFamily="2" charset="2"/>
              <a:buChar char="§"/>
              <a:defRPr/>
            </a:pPr>
            <a:endParaRPr lang="es-ES" sz="2000" i="1" dirty="0">
              <a:ea typeface="ＭＳ Ｐゴシック" charset="-128"/>
              <a:cs typeface="Arial" pitchFamily="34" charset="0"/>
            </a:endParaRPr>
          </a:p>
          <a:p>
            <a:pPr lvl="0" algn="just">
              <a:buFont typeface="Wingdings" pitchFamily="2" charset="2"/>
              <a:buChar char="§"/>
              <a:defRPr/>
            </a:pPr>
            <a:r>
              <a:rPr lang="es-ES" sz="2000" i="1" dirty="0">
                <a:ea typeface="ＭＳ Ｐゴシック" charset="-128"/>
                <a:cs typeface="Arial" pitchFamily="34" charset="0"/>
              </a:rPr>
              <a:t> </a:t>
            </a:r>
            <a:r>
              <a:rPr lang="es-ES" sz="2000" i="1" dirty="0">
                <a:cs typeface="Arial" pitchFamily="34" charset="0"/>
              </a:rPr>
              <a:t>La educación en temas de tránsito y transporte, contribuye a concientizar a los </a:t>
            </a:r>
            <a:r>
              <a:rPr lang="es-ES" sz="2000" i="1" dirty="0" smtClean="0">
                <a:cs typeface="Arial" pitchFamily="34" charset="0"/>
              </a:rPr>
              <a:t>peatones y conductores </a:t>
            </a:r>
            <a:r>
              <a:rPr lang="es-ES" sz="2000" i="1" dirty="0">
                <a:cs typeface="Arial" pitchFamily="34" charset="0"/>
              </a:rPr>
              <a:t>del </a:t>
            </a:r>
            <a:r>
              <a:rPr lang="es-ES" sz="2000" i="1" dirty="0" smtClean="0">
                <a:cs typeface="Arial" pitchFamily="34" charset="0"/>
              </a:rPr>
              <a:t>Callao </a:t>
            </a:r>
            <a:r>
              <a:rPr lang="es-ES" sz="2000" i="1" dirty="0">
                <a:cs typeface="Arial" pitchFamily="34" charset="0"/>
              </a:rPr>
              <a:t>en el respeto a las normas de </a:t>
            </a:r>
            <a:r>
              <a:rPr lang="es-ES" sz="2000" i="1" dirty="0" smtClean="0">
                <a:cs typeface="Arial" pitchFamily="34" charset="0"/>
              </a:rPr>
              <a:t>los mismos. aminorando </a:t>
            </a:r>
            <a:r>
              <a:rPr lang="es-ES" sz="2000" i="1" dirty="0">
                <a:cs typeface="Arial" pitchFamily="34" charset="0"/>
              </a:rPr>
              <a:t>de esta forma </a:t>
            </a:r>
            <a:r>
              <a:rPr lang="es-ES" sz="2000" i="1" dirty="0" smtClean="0">
                <a:cs typeface="Arial" pitchFamily="34" charset="0"/>
              </a:rPr>
              <a:t>la velocidad durante </a:t>
            </a:r>
            <a:r>
              <a:rPr lang="es-ES" sz="2000" i="1" dirty="0">
                <a:cs typeface="Arial" pitchFamily="34" charset="0"/>
              </a:rPr>
              <a:t>la circulación del vehículo. En consecuencia se previene aún más los accidentes de tránsito</a:t>
            </a:r>
            <a:r>
              <a:rPr lang="es-ES" sz="2000" i="1" dirty="0" smtClean="0">
                <a:cs typeface="Arial" pitchFamily="34" charset="0"/>
              </a:rPr>
              <a:t>. Se recomienda visitar la página </a:t>
            </a:r>
            <a:r>
              <a:rPr lang="es-ES" sz="2000" i="1" dirty="0" err="1" smtClean="0">
                <a:cs typeface="Arial" pitchFamily="34" charset="0"/>
              </a:rPr>
              <a:t>PRESEVI</a:t>
            </a:r>
            <a:r>
              <a:rPr lang="es-ES" sz="2000" i="1" dirty="0" smtClean="0">
                <a:cs typeface="Arial" pitchFamily="34" charset="0"/>
              </a:rPr>
              <a:t> en el </a:t>
            </a:r>
            <a:r>
              <a:rPr lang="es-ES" sz="2000" i="1" dirty="0" err="1" smtClean="0">
                <a:cs typeface="Arial" pitchFamily="34" charset="0"/>
              </a:rPr>
              <a:t>facebook</a:t>
            </a:r>
            <a:r>
              <a:rPr lang="es-ES" sz="2000" i="1" dirty="0" smtClean="0">
                <a:cs typeface="Arial" pitchFamily="34" charset="0"/>
              </a:rPr>
              <a:t> y la web: </a:t>
            </a:r>
            <a:r>
              <a:rPr lang="es-ES" sz="2000" i="1" dirty="0" smtClean="0">
                <a:cs typeface="Arial" pitchFamily="34" charset="0"/>
                <a:hlinkClick r:id="rId3"/>
              </a:rPr>
              <a:t>http</a:t>
            </a:r>
            <a:r>
              <a:rPr lang="es-ES" sz="2000" i="1" dirty="0">
                <a:cs typeface="Arial" pitchFamily="34" charset="0"/>
                <a:hlinkClick r:id="rId3"/>
              </a:rPr>
              <a:t>://</a:t>
            </a:r>
            <a:r>
              <a:rPr lang="es-ES" sz="2000" i="1" dirty="0" smtClean="0">
                <a:cs typeface="Arial" pitchFamily="34" charset="0"/>
                <a:hlinkClick r:id="rId3"/>
              </a:rPr>
              <a:t>www.transitocallao.com.pe</a:t>
            </a:r>
            <a:r>
              <a:rPr lang="es-ES" sz="2000" i="1" dirty="0" smtClean="0">
                <a:cs typeface="Arial" pitchFamily="34" charset="0"/>
              </a:rPr>
              <a:t> para una mayor ilustración.</a:t>
            </a:r>
          </a:p>
          <a:p>
            <a:pPr lvl="0" algn="just">
              <a:buFont typeface="Wingdings" pitchFamily="2" charset="2"/>
              <a:buChar char="§"/>
              <a:defRPr/>
            </a:pPr>
            <a:endParaRPr lang="es-ES" sz="2000" i="1" dirty="0">
              <a:cs typeface="Arial" pitchFamily="34" charset="0"/>
            </a:endParaRPr>
          </a:p>
          <a:p>
            <a:pPr algn="just">
              <a:buFont typeface="Wingdings" pitchFamily="2" charset="2"/>
              <a:buChar char="§"/>
              <a:defRPr/>
            </a:pPr>
            <a:r>
              <a:rPr lang="es-ES" sz="2000" i="1" dirty="0">
                <a:cs typeface="Arial" pitchFamily="34" charset="0"/>
              </a:rPr>
              <a:t>A la fecha el Callao, sigue fortaleciéndose y cuenta con bases sólidas para el desarrollo de los trabajaos, actividades y tareas</a:t>
            </a:r>
            <a:r>
              <a:rPr lang="es-ES" sz="2800" b="1" i="1" dirty="0">
                <a:cs typeface="Arial" pitchFamily="34" charset="0"/>
              </a:rPr>
              <a:t>, siendo reconocida como ciudad Modelo en Seguridad Vial (Decreto Supremo N° 011-2011 (Marzo 2011) del MTC). </a:t>
            </a:r>
            <a:endParaRPr lang="es-ES" sz="2800" b="1" i="1" dirty="0">
              <a:ea typeface="ＭＳ Ｐゴシック" charset="-128"/>
              <a:cs typeface="Arial" pitchFamily="34" charset="0"/>
            </a:endParaRPr>
          </a:p>
        </p:txBody>
      </p:sp>
    </p:spTree>
    <p:extLst>
      <p:ext uri="{BB962C8B-B14F-4D97-AF65-F5344CB8AC3E}">
        <p14:creationId xmlns:p14="http://schemas.microsoft.com/office/powerpoint/2010/main" val="34190276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5148064" y="3861048"/>
            <a:ext cx="3733714" cy="1015663"/>
          </a:xfrm>
          <a:prstGeom prst="rect">
            <a:avLst/>
          </a:prstGeom>
          <a:noFill/>
        </p:spPr>
        <p:txBody>
          <a:bodyPr wrap="none" rtlCol="0">
            <a:spAutoFit/>
          </a:bodyPr>
          <a:lstStyle/>
          <a:p>
            <a:r>
              <a:rPr lang="es-CO" sz="6000" b="1" i="1" dirty="0" smtClean="0">
                <a:solidFill>
                  <a:srgbClr val="3C3C3C"/>
                </a:solidFill>
                <a:latin typeface="Humnst777 Cn BT" pitchFamily="34" charset="0"/>
              </a:rPr>
              <a:t>GRACIAS</a:t>
            </a:r>
            <a:endParaRPr lang="es-CO" sz="6000" b="1" i="1" dirty="0">
              <a:solidFill>
                <a:srgbClr val="3C3C3C"/>
              </a:solidFill>
              <a:latin typeface="Humnst777 Cn BT" pitchFamily="34" charset="0"/>
            </a:endParaRPr>
          </a:p>
        </p:txBody>
      </p:sp>
    </p:spTree>
    <p:extLst>
      <p:ext uri="{BB962C8B-B14F-4D97-AF65-F5344CB8AC3E}">
        <p14:creationId xmlns:p14="http://schemas.microsoft.com/office/powerpoint/2010/main" val="42473339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95393" y="514499"/>
            <a:ext cx="8928992" cy="1015663"/>
          </a:xfrm>
          <a:prstGeom prst="rect">
            <a:avLst/>
          </a:prstGeom>
        </p:spPr>
        <p:txBody>
          <a:bodyPr wrap="square">
            <a:spAutoFit/>
          </a:bodyPr>
          <a:lstStyle/>
          <a:p>
            <a:pPr algn="just"/>
            <a:r>
              <a:rPr lang="es-ES" sz="2000" b="1" i="1" u="sng" dirty="0"/>
              <a:t>1. </a:t>
            </a:r>
            <a:r>
              <a:rPr lang="es-ES" sz="2000" b="1" i="1" u="sng" dirty="0" smtClean="0"/>
              <a:t>ADMINISTRACIÓN DEL TRANSITO: </a:t>
            </a:r>
          </a:p>
          <a:p>
            <a:pPr algn="just"/>
            <a:endParaRPr lang="es-ES" sz="2000" b="1" i="1" u="sng" dirty="0"/>
          </a:p>
          <a:p>
            <a:pPr algn="just"/>
            <a:r>
              <a:rPr lang="es-ES" sz="2000" b="1" i="1" dirty="0" smtClean="0"/>
              <a:t>a. PROYECTOS SOCIO - EDUCATIVOS</a:t>
            </a:r>
            <a:endParaRPr lang="es-PE" sz="2000" i="1" dirty="0"/>
          </a:p>
        </p:txBody>
      </p:sp>
      <p:sp>
        <p:nvSpPr>
          <p:cNvPr id="23" name="Rectangle 10"/>
          <p:cNvSpPr>
            <a:spLocks noChangeArrowheads="1"/>
          </p:cNvSpPr>
          <p:nvPr/>
        </p:nvSpPr>
        <p:spPr bwMode="auto">
          <a:xfrm>
            <a:off x="0" y="-152234"/>
            <a:ext cx="8788789" cy="666733"/>
          </a:xfrm>
          <a:prstGeom prst="rect">
            <a:avLst/>
          </a:prstGeom>
          <a:noFill/>
          <a:ln w="9525">
            <a:noFill/>
            <a:miter lim="800000"/>
            <a:headEnd/>
            <a:tailEnd/>
          </a:ln>
          <a:effectLst/>
        </p:spPr>
        <p:txBody>
          <a:bodyPr anchor="ctr"/>
          <a:lstStyle/>
          <a:p>
            <a:pPr>
              <a:defRPr/>
            </a:pPr>
            <a:r>
              <a:rPr lang="es-ES" sz="2400" b="1" i="1" u="sng" dirty="0">
                <a:effectLst>
                  <a:outerShdw blurRad="38100" dist="38100" dir="2700000" algn="tl">
                    <a:srgbClr val="000000">
                      <a:alpha val="43137"/>
                    </a:srgbClr>
                  </a:outerShdw>
                </a:effectLst>
                <a:latin typeface="Garamond" pitchFamily="18" charset="0"/>
              </a:rPr>
              <a:t>II. PRINCIPALES ACTIVIDADES EJECUTADOS EN EL </a:t>
            </a:r>
            <a:r>
              <a:rPr lang="es-ES" sz="2400" b="1" i="1" u="sng" dirty="0" smtClean="0">
                <a:effectLst>
                  <a:outerShdw blurRad="38100" dist="38100" dir="2700000" algn="tl">
                    <a:srgbClr val="000000">
                      <a:alpha val="43137"/>
                    </a:srgbClr>
                  </a:outerShdw>
                </a:effectLst>
                <a:latin typeface="Garamond" pitchFamily="18" charset="0"/>
              </a:rPr>
              <a:t>2018</a:t>
            </a:r>
            <a:endParaRPr lang="es-ES" sz="2400" b="1" i="1" u="sng" dirty="0">
              <a:effectLst>
                <a:outerShdw blurRad="38100" dist="38100" dir="2700000" algn="tl">
                  <a:srgbClr val="000000">
                    <a:alpha val="43137"/>
                  </a:srgbClr>
                </a:outerShdw>
              </a:effectLst>
              <a:latin typeface="Garamond" pitchFamily="18" charset="0"/>
            </a:endParaRPr>
          </a:p>
        </p:txBody>
      </p:sp>
      <p:sp>
        <p:nvSpPr>
          <p:cNvPr id="2" name="1 Rectángulo"/>
          <p:cNvSpPr/>
          <p:nvPr/>
        </p:nvSpPr>
        <p:spPr>
          <a:xfrm>
            <a:off x="95393" y="1544303"/>
            <a:ext cx="4572000" cy="4462760"/>
          </a:xfrm>
          <a:prstGeom prst="rect">
            <a:avLst/>
          </a:prstGeom>
        </p:spPr>
        <p:txBody>
          <a:bodyPr>
            <a:spAutoFit/>
          </a:bodyPr>
          <a:lstStyle/>
          <a:p>
            <a:pPr algn="just"/>
            <a:r>
              <a:rPr lang="es-ES" i="1" dirty="0"/>
              <a:t>Tiene por fin educar y formar valores orientado a generar conciencia en el respeto a las normas de tránsito y transporte, en niños, adolescentes y adultos, a través de talleres educativos, capacitaciones y foros. </a:t>
            </a:r>
          </a:p>
          <a:p>
            <a:pPr algn="just"/>
            <a:endParaRPr lang="es-ES" sz="700" i="1" dirty="0"/>
          </a:p>
          <a:p>
            <a:pPr algn="just"/>
            <a:r>
              <a:rPr lang="es-ES" b="1" i="1" dirty="0" err="1"/>
              <a:t>PRESEVI</a:t>
            </a:r>
            <a:r>
              <a:rPr lang="es-ES" b="1" i="1" dirty="0"/>
              <a:t>: </a:t>
            </a:r>
          </a:p>
          <a:p>
            <a:pPr algn="just"/>
            <a:endParaRPr lang="es-ES" sz="700" b="1" i="1" dirty="0"/>
          </a:p>
          <a:p>
            <a:pPr algn="just"/>
            <a:r>
              <a:rPr lang="es-ES" i="1" dirty="0"/>
              <a:t>Taller de instrucción dirigido a niños y escolares que con </a:t>
            </a:r>
            <a:r>
              <a:rPr lang="es-ES" i="1" dirty="0">
                <a:ea typeface="ＭＳ Ｐゴシック" charset="-128"/>
              </a:rPr>
              <a:t>el uso de diversas dinámicas pedagógicas ha logrado en nuestros niños chalacos formar base </a:t>
            </a:r>
            <a:r>
              <a:rPr lang="es-ES" i="1" dirty="0"/>
              <a:t>del verdadero significado de la prevención, educación y seguridad vial, ejecutados en colegios y para al comunidad en general</a:t>
            </a:r>
            <a:r>
              <a:rPr lang="es-ES" i="1" dirty="0" smtClean="0"/>
              <a:t>. Se realiza durante todo el año.</a:t>
            </a:r>
          </a:p>
          <a:p>
            <a:pPr algn="just"/>
            <a:endParaRPr lang="es-ES" i="1" dirty="0"/>
          </a:p>
          <a:p>
            <a:pPr algn="just"/>
            <a:r>
              <a:rPr lang="es-ES" b="1" i="1" dirty="0" smtClean="0"/>
              <a:t>45,025 </a:t>
            </a:r>
            <a:r>
              <a:rPr lang="es-ES" b="1" i="1" dirty="0"/>
              <a:t>beneficiados del programa.</a:t>
            </a:r>
            <a:endParaRPr lang="es-PE" dirty="0"/>
          </a:p>
        </p:txBody>
      </p:sp>
      <p:graphicFrame>
        <p:nvGraphicFramePr>
          <p:cNvPr id="8" name="7 Tabla"/>
          <p:cNvGraphicFramePr>
            <a:graphicFrameLocks noGrp="1"/>
          </p:cNvGraphicFramePr>
          <p:nvPr>
            <p:extLst>
              <p:ext uri="{D42A27DB-BD31-4B8C-83A1-F6EECF244321}">
                <p14:modId xmlns:p14="http://schemas.microsoft.com/office/powerpoint/2010/main" val="68355397"/>
              </p:ext>
            </p:extLst>
          </p:nvPr>
        </p:nvGraphicFramePr>
        <p:xfrm>
          <a:off x="4788023" y="620688"/>
          <a:ext cx="4236362" cy="3028779"/>
        </p:xfrm>
        <a:graphic>
          <a:graphicData uri="http://schemas.openxmlformats.org/drawingml/2006/table">
            <a:tbl>
              <a:tblPr/>
              <a:tblGrid>
                <a:gridCol w="1152129"/>
                <a:gridCol w="864096"/>
                <a:gridCol w="720080"/>
                <a:gridCol w="792088"/>
                <a:gridCol w="707969"/>
              </a:tblGrid>
              <a:tr h="379473">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1200" b="1" i="0" u="none" strike="noStrike" cap="none" normalizeH="0" baseline="0" dirty="0" smtClean="0">
                          <a:ln>
                            <a:noFill/>
                          </a:ln>
                          <a:solidFill>
                            <a:srgbClr val="000000"/>
                          </a:solidFill>
                          <a:effectLst/>
                          <a:latin typeface="Arial" charset="0"/>
                          <a:cs typeface="Times New Roman" pitchFamily="18" charset="0"/>
                        </a:rPr>
                        <a:t>TRIMESTRE</a:t>
                      </a:r>
                      <a:endParaRPr kumimoji="0" lang="es-PE"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5D9F1"/>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1200" b="1" i="0" u="none" strike="noStrike" cap="none" normalizeH="0" baseline="0" smtClean="0">
                          <a:ln>
                            <a:noFill/>
                          </a:ln>
                          <a:solidFill>
                            <a:srgbClr val="000000"/>
                          </a:solidFill>
                          <a:effectLst/>
                          <a:latin typeface="Arial" charset="0"/>
                          <a:cs typeface="Times New Roman" pitchFamily="18" charset="0"/>
                        </a:rPr>
                        <a:t>N° ACTIVIDADES</a:t>
                      </a:r>
                      <a:endParaRPr kumimoji="0" lang="es-P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5D9F1"/>
                    </a:solid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1200" b="1" i="0" u="none" strike="noStrike" cap="none" normalizeH="0" baseline="0" smtClean="0">
                          <a:ln>
                            <a:noFill/>
                          </a:ln>
                          <a:solidFill>
                            <a:srgbClr val="000000"/>
                          </a:solidFill>
                          <a:effectLst/>
                          <a:latin typeface="Arial" charset="0"/>
                          <a:cs typeface="Times New Roman" pitchFamily="18" charset="0"/>
                        </a:rPr>
                        <a:t>CANTIDAD DE PERSONAS BENEFICIADAS</a:t>
                      </a:r>
                      <a:endParaRPr kumimoji="0" lang="es-P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5D9F1"/>
                    </a:solidFill>
                  </a:tcPr>
                </a:tc>
                <a:tc hMerge="1">
                  <a:txBody>
                    <a:bodyPr/>
                    <a:lstStyle/>
                    <a:p>
                      <a:endParaRPr lang="es-PE"/>
                    </a:p>
                  </a:txBody>
                  <a:tcPr/>
                </a:tc>
                <a:tc hMerge="1">
                  <a:txBody>
                    <a:bodyPr/>
                    <a:lstStyle/>
                    <a:p>
                      <a:endParaRPr lang="es-PE"/>
                    </a:p>
                  </a:txBody>
                  <a:tcPr/>
                </a:tc>
              </a:tr>
              <a:tr h="379473">
                <a:tc vMerge="1">
                  <a:txBody>
                    <a:bodyPr/>
                    <a:lstStyle/>
                    <a:p>
                      <a:endParaRPr lang="es-PE"/>
                    </a:p>
                  </a:txBody>
                  <a:tcPr/>
                </a:tc>
                <a:tc vMerge="1">
                  <a:txBody>
                    <a:bodyPr/>
                    <a:lstStyle/>
                    <a:p>
                      <a:endParaRPr lang="es-PE"/>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1000" b="1" i="0" u="none" strike="noStrike" cap="none" normalizeH="0" baseline="0" dirty="0" smtClean="0">
                          <a:ln>
                            <a:noFill/>
                          </a:ln>
                          <a:solidFill>
                            <a:srgbClr val="000000"/>
                          </a:solidFill>
                          <a:effectLst/>
                          <a:latin typeface="Arial" charset="0"/>
                          <a:cs typeface="Times New Roman" pitchFamily="18" charset="0"/>
                        </a:rPr>
                        <a:t>NIÑOS</a:t>
                      </a:r>
                      <a:endParaRPr kumimoji="0" lang="es-PE"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5D9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1000" b="1" i="0" u="none" strike="noStrike" cap="none" normalizeH="0" baseline="0" dirty="0" smtClean="0">
                          <a:ln>
                            <a:noFill/>
                          </a:ln>
                          <a:solidFill>
                            <a:srgbClr val="000000"/>
                          </a:solidFill>
                          <a:effectLst/>
                          <a:latin typeface="Arial" charset="0"/>
                          <a:cs typeface="Times New Roman" pitchFamily="18" charset="0"/>
                        </a:rPr>
                        <a:t>ADULTOS</a:t>
                      </a:r>
                      <a:endParaRPr kumimoji="0" lang="es-PE"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5D9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1000" b="1" i="0" u="none" strike="noStrike" cap="none" normalizeH="0" baseline="0" dirty="0" smtClean="0">
                          <a:ln>
                            <a:noFill/>
                          </a:ln>
                          <a:solidFill>
                            <a:srgbClr val="000000"/>
                          </a:solidFill>
                          <a:effectLst/>
                          <a:latin typeface="Arial" charset="0"/>
                          <a:cs typeface="Times New Roman" pitchFamily="18" charset="0"/>
                        </a:rPr>
                        <a:t>TOTAL</a:t>
                      </a:r>
                      <a:endParaRPr kumimoji="0" lang="es-PE"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5D9F1"/>
                    </a:solidFill>
                  </a:tcPr>
                </a:tc>
              </a:tr>
              <a:tr h="37947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1200" b="1" i="0" u="none" strike="noStrike" cap="none" normalizeH="0" baseline="0" dirty="0" smtClean="0">
                          <a:ln>
                            <a:noFill/>
                          </a:ln>
                          <a:solidFill>
                            <a:srgbClr val="000000"/>
                          </a:solidFill>
                          <a:effectLst/>
                          <a:latin typeface="Arial" charset="0"/>
                          <a:cs typeface="Times New Roman" pitchFamily="18" charset="0"/>
                        </a:rPr>
                        <a:t>I TRIMESTRE</a:t>
                      </a:r>
                      <a:br>
                        <a:rPr kumimoji="0" lang="es-PE" sz="1200" b="1" i="0" u="none" strike="noStrike" cap="none" normalizeH="0" baseline="0" dirty="0" smtClean="0">
                          <a:ln>
                            <a:noFill/>
                          </a:ln>
                          <a:solidFill>
                            <a:srgbClr val="000000"/>
                          </a:solidFill>
                          <a:effectLst/>
                          <a:latin typeface="Arial" charset="0"/>
                          <a:cs typeface="Times New Roman" pitchFamily="18" charset="0"/>
                        </a:rPr>
                      </a:br>
                      <a:r>
                        <a:rPr kumimoji="0" lang="es-PE" sz="1200" b="1" i="0" u="none" strike="noStrike" cap="none" normalizeH="0" baseline="0" dirty="0" smtClean="0">
                          <a:ln>
                            <a:noFill/>
                          </a:ln>
                          <a:solidFill>
                            <a:srgbClr val="000000"/>
                          </a:solidFill>
                          <a:effectLst/>
                          <a:latin typeface="Arial" charset="0"/>
                          <a:cs typeface="Times New Roman" pitchFamily="18" charset="0"/>
                        </a:rPr>
                        <a:t>2018</a:t>
                      </a:r>
                      <a:endParaRPr kumimoji="0" lang="es-PE"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57200" algn="r">
                        <a:lnSpc>
                          <a:spcPct val="100000"/>
                        </a:lnSpc>
                        <a:spcAft>
                          <a:spcPts val="0"/>
                        </a:spcAft>
                      </a:pPr>
                      <a:r>
                        <a:rPr lang="es-PE" sz="1400" dirty="0">
                          <a:latin typeface="Arial" pitchFamily="34" charset="0"/>
                          <a:ea typeface="Calibri"/>
                          <a:cs typeface="Arial" pitchFamily="34" charset="0"/>
                        </a:rPr>
                        <a:t>36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9D9"/>
                    </a:solidFill>
                  </a:tcPr>
                </a:tc>
                <a:tc>
                  <a:txBody>
                    <a:bodyPr/>
                    <a:lstStyle/>
                    <a:p>
                      <a:pPr marL="180975" indent="0" algn="r">
                        <a:lnSpc>
                          <a:spcPct val="100000"/>
                        </a:lnSpc>
                        <a:spcAft>
                          <a:spcPts val="0"/>
                        </a:spcAft>
                      </a:pPr>
                      <a:r>
                        <a:rPr lang="es-PE" sz="1400" dirty="0" smtClean="0">
                          <a:latin typeface="Arial" pitchFamily="34" charset="0"/>
                          <a:ea typeface="Calibri"/>
                          <a:cs typeface="Arial" pitchFamily="34" charset="0"/>
                        </a:rPr>
                        <a:t>2582</a:t>
                      </a:r>
                      <a:endParaRPr lang="es-PE" sz="1400" dirty="0">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9D9"/>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PE" sz="1400" b="0" i="0" u="none" strike="noStrike" cap="none" normalizeH="0" baseline="0" dirty="0" smtClean="0">
                          <a:ln>
                            <a:noFill/>
                          </a:ln>
                          <a:solidFill>
                            <a:schemeClr val="tx1"/>
                          </a:solidFill>
                          <a:effectLst/>
                          <a:latin typeface="Arial" pitchFamily="34" charset="0"/>
                          <a:cs typeface="Arial" pitchFamily="34" charset="0"/>
                        </a:rPr>
                        <a:t>5445</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9D9"/>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PE" sz="1400" b="0" i="0" u="none" strike="noStrike" cap="none" normalizeH="0" baseline="0" dirty="0" smtClean="0">
                          <a:ln>
                            <a:noFill/>
                          </a:ln>
                          <a:solidFill>
                            <a:schemeClr val="tx1"/>
                          </a:solidFill>
                          <a:effectLst/>
                          <a:latin typeface="Arial" pitchFamily="34" charset="0"/>
                          <a:cs typeface="Arial" pitchFamily="34" charset="0"/>
                        </a:rPr>
                        <a:t>8027</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9D9"/>
                    </a:solidFill>
                  </a:tcPr>
                </a:tc>
              </a:tr>
              <a:tr h="37947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1200" b="1" i="0" u="none" strike="noStrike" cap="none" normalizeH="0" baseline="0" dirty="0" smtClean="0">
                          <a:ln>
                            <a:noFill/>
                          </a:ln>
                          <a:solidFill>
                            <a:srgbClr val="000000"/>
                          </a:solidFill>
                          <a:effectLst/>
                          <a:latin typeface="Arial" charset="0"/>
                          <a:cs typeface="Times New Roman" pitchFamily="18" charset="0"/>
                        </a:rPr>
                        <a:t>II TRIMESTRE</a:t>
                      </a:r>
                      <a:br>
                        <a:rPr kumimoji="0" lang="es-PE" sz="1200" b="1" i="0" u="none" strike="noStrike" cap="none" normalizeH="0" baseline="0" dirty="0" smtClean="0">
                          <a:ln>
                            <a:noFill/>
                          </a:ln>
                          <a:solidFill>
                            <a:srgbClr val="000000"/>
                          </a:solidFill>
                          <a:effectLst/>
                          <a:latin typeface="Arial" charset="0"/>
                          <a:cs typeface="Times New Roman" pitchFamily="18" charset="0"/>
                        </a:rPr>
                      </a:br>
                      <a:r>
                        <a:rPr kumimoji="0" lang="es-PE" sz="1200" b="1" i="0" u="none" strike="noStrike" cap="none" normalizeH="0" baseline="0" dirty="0" smtClean="0">
                          <a:ln>
                            <a:noFill/>
                          </a:ln>
                          <a:solidFill>
                            <a:srgbClr val="000000"/>
                          </a:solidFill>
                          <a:effectLst/>
                          <a:latin typeface="Arial" charset="0"/>
                          <a:cs typeface="Times New Roman" pitchFamily="18" charset="0"/>
                        </a:rPr>
                        <a:t>2018</a:t>
                      </a:r>
                      <a:endParaRPr kumimoji="0" lang="es-PE"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57200" algn="ctr">
                        <a:lnSpc>
                          <a:spcPct val="115000"/>
                        </a:lnSpc>
                        <a:spcAft>
                          <a:spcPts val="0"/>
                        </a:spcAft>
                      </a:pPr>
                      <a:r>
                        <a:rPr lang="es-PE" sz="1400" dirty="0">
                          <a:latin typeface="Arial" pitchFamily="34" charset="0"/>
                          <a:ea typeface="Calibri"/>
                          <a:cs typeface="Arial" pitchFamily="34" charset="0"/>
                        </a:rPr>
                        <a:t>54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9D9"/>
                    </a:solidFill>
                  </a:tcPr>
                </a:tc>
                <a:tc>
                  <a:txBody>
                    <a:bodyPr/>
                    <a:lstStyle/>
                    <a:p>
                      <a:pPr marL="180975" indent="0" algn="ctr">
                        <a:lnSpc>
                          <a:spcPct val="115000"/>
                        </a:lnSpc>
                        <a:spcAft>
                          <a:spcPts val="0"/>
                        </a:spcAft>
                      </a:pPr>
                      <a:r>
                        <a:rPr lang="es-PE" sz="1400" dirty="0" smtClean="0">
                          <a:latin typeface="Arial" pitchFamily="34" charset="0"/>
                          <a:ea typeface="Calibri"/>
                          <a:cs typeface="Arial" pitchFamily="34" charset="0"/>
                        </a:rPr>
                        <a:t>8875</a:t>
                      </a:r>
                      <a:endParaRPr lang="es-PE" sz="1400" dirty="0">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1400" b="0" i="0" u="none" strike="noStrike" cap="none" normalizeH="0" baseline="0" dirty="0" smtClean="0">
                          <a:ln>
                            <a:noFill/>
                          </a:ln>
                          <a:solidFill>
                            <a:schemeClr val="tx1"/>
                          </a:solidFill>
                          <a:effectLst/>
                          <a:latin typeface="Arial" pitchFamily="34" charset="0"/>
                          <a:cs typeface="Arial" pitchFamily="34" charset="0"/>
                        </a:rPr>
                        <a:t>4559</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1400" b="0" i="0" u="none" strike="noStrike" cap="none" normalizeH="0" baseline="0" dirty="0" smtClean="0">
                          <a:ln>
                            <a:noFill/>
                          </a:ln>
                          <a:solidFill>
                            <a:schemeClr val="tx1"/>
                          </a:solidFill>
                          <a:effectLst/>
                          <a:latin typeface="Arial" pitchFamily="34" charset="0"/>
                          <a:cs typeface="Arial" pitchFamily="34" charset="0"/>
                        </a:rPr>
                        <a:t>13434</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9D9"/>
                    </a:solidFill>
                  </a:tcPr>
                </a:tc>
              </a:tr>
              <a:tr h="54249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1200" b="1" i="0" u="none" strike="noStrike" cap="none" normalizeH="0" baseline="0" dirty="0" smtClean="0">
                          <a:ln>
                            <a:noFill/>
                          </a:ln>
                          <a:solidFill>
                            <a:srgbClr val="000000"/>
                          </a:solidFill>
                          <a:effectLst/>
                          <a:latin typeface="Arial" charset="0"/>
                          <a:cs typeface="Times New Roman" pitchFamily="18" charset="0"/>
                        </a:rPr>
                        <a:t>III  TRIMESTRE</a:t>
                      </a:r>
                      <a:br>
                        <a:rPr kumimoji="0" lang="es-PE" sz="1200" b="1" i="0" u="none" strike="noStrike" cap="none" normalizeH="0" baseline="0" dirty="0" smtClean="0">
                          <a:ln>
                            <a:noFill/>
                          </a:ln>
                          <a:solidFill>
                            <a:srgbClr val="000000"/>
                          </a:solidFill>
                          <a:effectLst/>
                          <a:latin typeface="Arial" charset="0"/>
                          <a:cs typeface="Times New Roman" pitchFamily="18" charset="0"/>
                        </a:rPr>
                      </a:br>
                      <a:r>
                        <a:rPr kumimoji="0" lang="es-PE" sz="1200" b="1" i="0" u="none" strike="noStrike" cap="none" normalizeH="0" baseline="0" dirty="0" smtClean="0">
                          <a:ln>
                            <a:noFill/>
                          </a:ln>
                          <a:solidFill>
                            <a:srgbClr val="000000"/>
                          </a:solidFill>
                          <a:effectLst/>
                          <a:latin typeface="Arial" charset="0"/>
                          <a:cs typeface="Times New Roman" pitchFamily="18" charset="0"/>
                        </a:rPr>
                        <a:t>2018</a:t>
                      </a:r>
                      <a:endParaRPr kumimoji="0" lang="es-PE"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57200" algn="ctr">
                        <a:lnSpc>
                          <a:spcPct val="115000"/>
                        </a:lnSpc>
                        <a:spcAft>
                          <a:spcPts val="0"/>
                        </a:spcAft>
                      </a:pPr>
                      <a:r>
                        <a:rPr lang="es-PE" sz="1400" dirty="0">
                          <a:latin typeface="Arial" pitchFamily="34" charset="0"/>
                          <a:ea typeface="Calibri"/>
                          <a:cs typeface="Arial" pitchFamily="34" charset="0"/>
                        </a:rPr>
                        <a:t>63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9D9"/>
                    </a:solidFill>
                  </a:tcPr>
                </a:tc>
                <a:tc>
                  <a:txBody>
                    <a:bodyPr/>
                    <a:lstStyle/>
                    <a:p>
                      <a:pPr marL="180975" indent="0" algn="ctr">
                        <a:lnSpc>
                          <a:spcPct val="115000"/>
                        </a:lnSpc>
                        <a:spcAft>
                          <a:spcPts val="0"/>
                        </a:spcAft>
                      </a:pPr>
                      <a:r>
                        <a:rPr lang="es-PE" sz="1400" dirty="0" smtClean="0">
                          <a:latin typeface="Arial" pitchFamily="34" charset="0"/>
                          <a:ea typeface="Calibri"/>
                          <a:cs typeface="Arial" pitchFamily="34" charset="0"/>
                        </a:rPr>
                        <a:t>6777</a:t>
                      </a:r>
                      <a:endParaRPr lang="es-PE" sz="1400" dirty="0">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1400" b="0" i="0" u="none" strike="noStrike" cap="none" normalizeH="0" baseline="0" dirty="0" smtClean="0">
                          <a:ln>
                            <a:noFill/>
                          </a:ln>
                          <a:solidFill>
                            <a:schemeClr val="tx1"/>
                          </a:solidFill>
                          <a:effectLst/>
                          <a:latin typeface="Arial" pitchFamily="34" charset="0"/>
                          <a:cs typeface="Arial" pitchFamily="34" charset="0"/>
                        </a:rPr>
                        <a:t>3532</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1400" b="0" i="0" u="none" strike="noStrike" cap="none" normalizeH="0" baseline="0" dirty="0" smtClean="0">
                          <a:ln>
                            <a:noFill/>
                          </a:ln>
                          <a:solidFill>
                            <a:schemeClr val="tx1"/>
                          </a:solidFill>
                          <a:effectLst/>
                          <a:latin typeface="Arial" pitchFamily="34" charset="0"/>
                          <a:cs typeface="Arial" pitchFamily="34" charset="0"/>
                        </a:rPr>
                        <a:t>10309</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9D9"/>
                    </a:solidFill>
                  </a:tcPr>
                </a:tc>
              </a:tr>
              <a:tr h="54249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1200" b="1" i="0" u="none" strike="noStrike" cap="none" normalizeH="0" baseline="0" dirty="0" smtClean="0">
                          <a:ln>
                            <a:noFill/>
                          </a:ln>
                          <a:solidFill>
                            <a:srgbClr val="000000"/>
                          </a:solidFill>
                          <a:effectLst/>
                          <a:latin typeface="Arial" charset="0"/>
                          <a:cs typeface="Times New Roman" pitchFamily="18" charset="0"/>
                        </a:rPr>
                        <a:t>IV TRIMESTRE</a:t>
                      </a:r>
                      <a:br>
                        <a:rPr kumimoji="0" lang="es-PE" sz="1200" b="1" i="0" u="none" strike="noStrike" cap="none" normalizeH="0" baseline="0" dirty="0" smtClean="0">
                          <a:ln>
                            <a:noFill/>
                          </a:ln>
                          <a:solidFill>
                            <a:srgbClr val="000000"/>
                          </a:solidFill>
                          <a:effectLst/>
                          <a:latin typeface="Arial" charset="0"/>
                          <a:cs typeface="Times New Roman" pitchFamily="18" charset="0"/>
                        </a:rPr>
                      </a:br>
                      <a:r>
                        <a:rPr kumimoji="0" lang="es-PE" sz="1200" b="1" i="0" u="none" strike="noStrike" cap="none" normalizeH="0" baseline="0" dirty="0" smtClean="0">
                          <a:ln>
                            <a:noFill/>
                          </a:ln>
                          <a:solidFill>
                            <a:srgbClr val="000000"/>
                          </a:solidFill>
                          <a:effectLst/>
                          <a:latin typeface="Arial" charset="0"/>
                          <a:cs typeface="Times New Roman" pitchFamily="18" charset="0"/>
                        </a:rPr>
                        <a:t>2018</a:t>
                      </a:r>
                      <a:endParaRPr kumimoji="0" lang="es-PE"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57200" algn="ctr">
                        <a:lnSpc>
                          <a:spcPct val="115000"/>
                        </a:lnSpc>
                        <a:spcAft>
                          <a:spcPts val="0"/>
                        </a:spcAft>
                      </a:pPr>
                      <a:r>
                        <a:rPr lang="es-PE" sz="1400" dirty="0">
                          <a:latin typeface="Arial" pitchFamily="34" charset="0"/>
                          <a:ea typeface="Calibri"/>
                          <a:cs typeface="Arial" pitchFamily="34" charset="0"/>
                        </a:rPr>
                        <a:t>63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9D9"/>
                    </a:solidFill>
                  </a:tcPr>
                </a:tc>
                <a:tc>
                  <a:txBody>
                    <a:bodyPr/>
                    <a:lstStyle/>
                    <a:p>
                      <a:pPr marL="180975" indent="0" algn="ctr">
                        <a:lnSpc>
                          <a:spcPct val="115000"/>
                        </a:lnSpc>
                        <a:spcAft>
                          <a:spcPts val="0"/>
                        </a:spcAft>
                      </a:pPr>
                      <a:r>
                        <a:rPr lang="es-PE" sz="1400" dirty="0" smtClean="0">
                          <a:latin typeface="Arial" pitchFamily="34" charset="0"/>
                          <a:ea typeface="Calibri"/>
                          <a:cs typeface="Arial" pitchFamily="34" charset="0"/>
                        </a:rPr>
                        <a:t>6608</a:t>
                      </a:r>
                      <a:endParaRPr lang="es-PE" sz="1400" dirty="0">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1400" b="0" i="0" u="none" strike="noStrike" cap="none" normalizeH="0" baseline="0" dirty="0" smtClean="0">
                          <a:ln>
                            <a:noFill/>
                          </a:ln>
                          <a:solidFill>
                            <a:schemeClr val="tx1"/>
                          </a:solidFill>
                          <a:effectLst/>
                          <a:latin typeface="Arial" pitchFamily="34" charset="0"/>
                          <a:cs typeface="Arial" pitchFamily="34" charset="0"/>
                        </a:rPr>
                        <a:t>6647</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1400" b="0" i="0" u="none" strike="noStrike" cap="none" normalizeH="0" baseline="0" dirty="0" smtClean="0">
                          <a:ln>
                            <a:noFill/>
                          </a:ln>
                          <a:solidFill>
                            <a:schemeClr val="tx1"/>
                          </a:solidFill>
                          <a:effectLst/>
                          <a:latin typeface="Arial" pitchFamily="34" charset="0"/>
                          <a:cs typeface="Arial" pitchFamily="34" charset="0"/>
                        </a:rPr>
                        <a:t>13255</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9D9"/>
                    </a:solidFill>
                  </a:tcPr>
                </a:tc>
              </a:tr>
              <a:tr h="41360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1200" b="1" i="0" u="none" strike="noStrike" cap="none" normalizeH="0" baseline="0" dirty="0" smtClean="0">
                          <a:ln>
                            <a:noFill/>
                          </a:ln>
                          <a:solidFill>
                            <a:srgbClr val="000000"/>
                          </a:solidFill>
                          <a:effectLst/>
                          <a:latin typeface="Arial" charset="0"/>
                          <a:cs typeface="Times New Roman" pitchFamily="18" charset="0"/>
                        </a:rPr>
                        <a:t>TOTAL</a:t>
                      </a:r>
                      <a:endParaRPr kumimoji="0" lang="es-PE"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538ED5"/>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PE" sz="1400" b="1" i="0" u="none" strike="noStrike" cap="none" normalizeH="0" baseline="0" dirty="0" smtClean="0">
                          <a:ln>
                            <a:noFill/>
                          </a:ln>
                          <a:solidFill>
                            <a:schemeClr val="tx1"/>
                          </a:solidFill>
                          <a:effectLst/>
                          <a:latin typeface="Arial" pitchFamily="34" charset="0"/>
                          <a:cs typeface="Arial" pitchFamily="34" charset="0"/>
                        </a:rPr>
                        <a:t>216</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538ED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1400" b="1" i="0" u="none" strike="noStrike" cap="none" normalizeH="0" baseline="0" dirty="0" smtClean="0">
                          <a:ln>
                            <a:noFill/>
                          </a:ln>
                          <a:solidFill>
                            <a:schemeClr val="tx1"/>
                          </a:solidFill>
                          <a:effectLst/>
                          <a:latin typeface="Arial" pitchFamily="34" charset="0"/>
                          <a:cs typeface="Arial" pitchFamily="34" charset="0"/>
                        </a:rPr>
                        <a:t>24,842</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538ED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1400" b="1" i="0" u="none" strike="noStrike" cap="none" normalizeH="0" baseline="0" dirty="0" smtClean="0">
                          <a:ln>
                            <a:noFill/>
                          </a:ln>
                          <a:solidFill>
                            <a:schemeClr val="tx1"/>
                          </a:solidFill>
                          <a:effectLst/>
                          <a:latin typeface="Arial" pitchFamily="34" charset="0"/>
                          <a:cs typeface="Arial" pitchFamily="34" charset="0"/>
                        </a:rPr>
                        <a:t>20,183</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538ED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1400" b="1" i="0" u="none" strike="noStrike" cap="none" normalizeH="0" baseline="0" dirty="0" smtClean="0">
                          <a:ln>
                            <a:noFill/>
                          </a:ln>
                          <a:solidFill>
                            <a:schemeClr val="tx1"/>
                          </a:solidFill>
                          <a:effectLst/>
                          <a:latin typeface="Arial" pitchFamily="34" charset="0"/>
                          <a:cs typeface="Arial" pitchFamily="34" charset="0"/>
                        </a:rPr>
                        <a:t>45,025</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538ED5"/>
                    </a:solidFill>
                  </a:tcPr>
                </a:tc>
              </a:tr>
            </a:tbl>
          </a:graphicData>
        </a:graphic>
      </p:graphicFrame>
      <p:pic>
        <p:nvPicPr>
          <p:cNvPr id="11" name="10 Imagen"/>
          <p:cNvPicPr/>
          <p:nvPr/>
        </p:nvPicPr>
        <p:blipFill>
          <a:blip r:embed="rId2" cstate="print"/>
          <a:srcRect l="5903" r="9741"/>
          <a:stretch>
            <a:fillRect/>
          </a:stretch>
        </p:blipFill>
        <p:spPr bwMode="auto">
          <a:xfrm>
            <a:off x="4747091" y="3860790"/>
            <a:ext cx="4277293" cy="2808570"/>
          </a:xfrm>
          <a:prstGeom prst="rect">
            <a:avLst/>
          </a:prstGeom>
          <a:noFill/>
          <a:ln w="9525">
            <a:noFill/>
            <a:miter lim="800000"/>
            <a:headEnd/>
            <a:tailEnd/>
          </a:ln>
        </p:spPr>
      </p:pic>
    </p:spTree>
    <p:extLst>
      <p:ext uri="{BB962C8B-B14F-4D97-AF65-F5344CB8AC3E}">
        <p14:creationId xmlns:p14="http://schemas.microsoft.com/office/powerpoint/2010/main" val="18423846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Imagen"/>
          <p:cNvPicPr/>
          <p:nvPr/>
        </p:nvPicPr>
        <p:blipFill>
          <a:blip r:embed="rId2" cstate="print"/>
          <a:srcRect/>
          <a:stretch>
            <a:fillRect/>
          </a:stretch>
        </p:blipFill>
        <p:spPr bwMode="auto">
          <a:xfrm>
            <a:off x="222022" y="116632"/>
            <a:ext cx="4061946" cy="3168352"/>
          </a:xfrm>
          <a:prstGeom prst="rect">
            <a:avLst/>
          </a:prstGeom>
          <a:noFill/>
          <a:ln w="9525">
            <a:noFill/>
            <a:miter lim="800000"/>
            <a:headEnd/>
            <a:tailEnd/>
          </a:ln>
        </p:spPr>
      </p:pic>
      <p:pic>
        <p:nvPicPr>
          <p:cNvPr id="10" name="9 Imagen"/>
          <p:cNvPicPr/>
          <p:nvPr/>
        </p:nvPicPr>
        <p:blipFill>
          <a:blip r:embed="rId3" cstate="print"/>
          <a:srcRect/>
          <a:stretch>
            <a:fillRect/>
          </a:stretch>
        </p:blipFill>
        <p:spPr bwMode="auto">
          <a:xfrm>
            <a:off x="4572000" y="123640"/>
            <a:ext cx="4354825" cy="3161343"/>
          </a:xfrm>
          <a:prstGeom prst="rect">
            <a:avLst/>
          </a:prstGeom>
          <a:noFill/>
          <a:ln w="9525">
            <a:noFill/>
            <a:miter lim="800000"/>
            <a:headEnd/>
            <a:tailEnd/>
          </a:ln>
        </p:spPr>
      </p:pic>
      <p:pic>
        <p:nvPicPr>
          <p:cNvPr id="12" name="11 Imagen"/>
          <p:cNvPicPr/>
          <p:nvPr/>
        </p:nvPicPr>
        <p:blipFill>
          <a:blip r:embed="rId4" cstate="print"/>
          <a:srcRect/>
          <a:stretch>
            <a:fillRect/>
          </a:stretch>
        </p:blipFill>
        <p:spPr bwMode="auto">
          <a:xfrm>
            <a:off x="222022" y="3933056"/>
            <a:ext cx="3989938" cy="2686315"/>
          </a:xfrm>
          <a:prstGeom prst="rect">
            <a:avLst/>
          </a:prstGeom>
          <a:noFill/>
          <a:ln w="9525">
            <a:noFill/>
            <a:miter lim="800000"/>
            <a:headEnd/>
            <a:tailEnd/>
          </a:ln>
        </p:spPr>
      </p:pic>
      <p:pic>
        <p:nvPicPr>
          <p:cNvPr id="13" name="12 Imagen"/>
          <p:cNvPicPr/>
          <p:nvPr/>
        </p:nvPicPr>
        <p:blipFill>
          <a:blip r:embed="rId5" cstate="print"/>
          <a:srcRect/>
          <a:stretch>
            <a:fillRect/>
          </a:stretch>
        </p:blipFill>
        <p:spPr bwMode="auto">
          <a:xfrm>
            <a:off x="4572135" y="3933056"/>
            <a:ext cx="4006706" cy="2674716"/>
          </a:xfrm>
          <a:prstGeom prst="rect">
            <a:avLst/>
          </a:prstGeom>
          <a:noFill/>
          <a:ln w="9525">
            <a:noFill/>
            <a:miter lim="800000"/>
            <a:headEnd/>
            <a:tailEnd/>
          </a:ln>
        </p:spPr>
      </p:pic>
      <p:sp>
        <p:nvSpPr>
          <p:cNvPr id="14" name="13 Rectángulo"/>
          <p:cNvSpPr/>
          <p:nvPr/>
        </p:nvSpPr>
        <p:spPr>
          <a:xfrm>
            <a:off x="539552" y="3331247"/>
            <a:ext cx="3384375" cy="341632"/>
          </a:xfrm>
          <a:prstGeom prst="rect">
            <a:avLst/>
          </a:prstGeom>
        </p:spPr>
        <p:txBody>
          <a:bodyPr wrap="square">
            <a:spAutoFit/>
          </a:bodyPr>
          <a:lstStyle/>
          <a:p>
            <a:pPr marL="274320" indent="-274320" algn="ctr" fontAlgn="auto">
              <a:lnSpc>
                <a:spcPct val="90000"/>
              </a:lnSpc>
              <a:spcBef>
                <a:spcPct val="20000"/>
              </a:spcBef>
              <a:spcAft>
                <a:spcPts val="0"/>
              </a:spcAft>
              <a:buClr>
                <a:schemeClr val="accent3"/>
              </a:buClr>
              <a:buSzPct val="95000"/>
            </a:pPr>
            <a:r>
              <a:rPr lang="es-ES" dirty="0" smtClean="0"/>
              <a:t>Diario El </a:t>
            </a:r>
            <a:r>
              <a:rPr lang="es-ES" dirty="0" err="1" smtClean="0"/>
              <a:t>Men</a:t>
            </a:r>
            <a:r>
              <a:rPr lang="es-ES" dirty="0" smtClean="0"/>
              <a:t>, de fecha 28.10.18</a:t>
            </a:r>
            <a:endParaRPr lang="es-PE" dirty="0">
              <a:latin typeface="+mn-lt"/>
            </a:endParaRPr>
          </a:p>
        </p:txBody>
      </p:sp>
      <p:sp>
        <p:nvSpPr>
          <p:cNvPr id="15" name="14 Rectángulo"/>
          <p:cNvSpPr/>
          <p:nvPr/>
        </p:nvSpPr>
        <p:spPr>
          <a:xfrm>
            <a:off x="4788024" y="3331247"/>
            <a:ext cx="3600400" cy="341632"/>
          </a:xfrm>
          <a:prstGeom prst="rect">
            <a:avLst/>
          </a:prstGeom>
        </p:spPr>
        <p:txBody>
          <a:bodyPr wrap="square">
            <a:spAutoFit/>
          </a:bodyPr>
          <a:lstStyle/>
          <a:p>
            <a:pPr marL="274320" indent="-274320" algn="ctr" fontAlgn="auto">
              <a:lnSpc>
                <a:spcPct val="90000"/>
              </a:lnSpc>
              <a:spcBef>
                <a:spcPct val="20000"/>
              </a:spcBef>
              <a:spcAft>
                <a:spcPts val="0"/>
              </a:spcAft>
              <a:buClr>
                <a:schemeClr val="accent3"/>
              </a:buClr>
              <a:buSzPct val="95000"/>
            </a:pPr>
            <a:r>
              <a:rPr lang="es-ES" dirty="0" smtClean="0"/>
              <a:t>Diario El </a:t>
            </a:r>
            <a:r>
              <a:rPr lang="es-ES" dirty="0" err="1" smtClean="0"/>
              <a:t>Trome</a:t>
            </a:r>
            <a:r>
              <a:rPr lang="es-ES" dirty="0" smtClean="0"/>
              <a:t>, de fecha 27.10.18</a:t>
            </a:r>
            <a:endParaRPr lang="es-PE" dirty="0">
              <a:latin typeface="+mn-lt"/>
            </a:endParaRPr>
          </a:p>
        </p:txBody>
      </p:sp>
    </p:spTree>
    <p:extLst>
      <p:ext uri="{BB962C8B-B14F-4D97-AF65-F5344CB8AC3E}">
        <p14:creationId xmlns:p14="http://schemas.microsoft.com/office/powerpoint/2010/main" val="38597232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10"/>
          <p:cNvSpPr>
            <a:spLocks noChangeArrowheads="1"/>
          </p:cNvSpPr>
          <p:nvPr/>
        </p:nvSpPr>
        <p:spPr bwMode="auto">
          <a:xfrm>
            <a:off x="0" y="-119754"/>
            <a:ext cx="8788789" cy="666733"/>
          </a:xfrm>
          <a:prstGeom prst="rect">
            <a:avLst/>
          </a:prstGeom>
          <a:noFill/>
          <a:ln w="9525">
            <a:noFill/>
            <a:miter lim="800000"/>
            <a:headEnd/>
            <a:tailEnd/>
          </a:ln>
          <a:effectLst/>
        </p:spPr>
        <p:txBody>
          <a:bodyPr anchor="ctr"/>
          <a:lstStyle/>
          <a:p>
            <a:pPr>
              <a:defRPr/>
            </a:pPr>
            <a:r>
              <a:rPr lang="es-ES" sz="2400" b="1" i="1" u="sng" dirty="0">
                <a:effectLst>
                  <a:outerShdw blurRad="38100" dist="38100" dir="2700000" algn="tl">
                    <a:srgbClr val="000000">
                      <a:alpha val="43137"/>
                    </a:srgbClr>
                  </a:outerShdw>
                </a:effectLst>
                <a:latin typeface="Garamond" pitchFamily="18" charset="0"/>
              </a:rPr>
              <a:t>II. PRINCIPALES ACTIVIDADES EJECUTADOS EN EL </a:t>
            </a:r>
            <a:r>
              <a:rPr lang="es-ES" sz="2400" b="1" i="1" u="sng" dirty="0" smtClean="0">
                <a:effectLst>
                  <a:outerShdw blurRad="38100" dist="38100" dir="2700000" algn="tl">
                    <a:srgbClr val="000000">
                      <a:alpha val="43137"/>
                    </a:srgbClr>
                  </a:outerShdw>
                </a:effectLst>
                <a:latin typeface="Garamond" pitchFamily="18" charset="0"/>
              </a:rPr>
              <a:t>2018</a:t>
            </a:r>
            <a:endParaRPr lang="es-ES" sz="2400" b="1" i="1" u="sng" dirty="0">
              <a:effectLst>
                <a:outerShdw blurRad="38100" dist="38100" dir="2700000" algn="tl">
                  <a:srgbClr val="000000">
                    <a:alpha val="43137"/>
                  </a:srgbClr>
                </a:outerShdw>
              </a:effectLst>
              <a:latin typeface="Garamond" pitchFamily="18" charset="0"/>
            </a:endParaRPr>
          </a:p>
        </p:txBody>
      </p:sp>
      <p:sp>
        <p:nvSpPr>
          <p:cNvPr id="11" name="10 Rectángulo"/>
          <p:cNvSpPr/>
          <p:nvPr/>
        </p:nvSpPr>
        <p:spPr>
          <a:xfrm>
            <a:off x="117081" y="1730614"/>
            <a:ext cx="4022872" cy="4708981"/>
          </a:xfrm>
          <a:prstGeom prst="rect">
            <a:avLst/>
          </a:prstGeom>
        </p:spPr>
        <p:txBody>
          <a:bodyPr wrap="square">
            <a:spAutoFit/>
          </a:bodyPr>
          <a:lstStyle/>
          <a:p>
            <a:pPr algn="just"/>
            <a:r>
              <a:rPr lang="es-PE" sz="2000" dirty="0" smtClean="0">
                <a:latin typeface="Candara" pitchFamily="34" charset="0"/>
              </a:rPr>
              <a:t>Realizado el J</a:t>
            </a:r>
            <a:r>
              <a:rPr lang="es-ES" sz="2000" dirty="0" err="1" smtClean="0">
                <a:latin typeface="Candara" pitchFamily="34" charset="0"/>
              </a:rPr>
              <a:t>ueves</a:t>
            </a:r>
            <a:r>
              <a:rPr lang="es-ES" sz="2000" dirty="0" smtClean="0">
                <a:latin typeface="Candara" pitchFamily="34" charset="0"/>
              </a:rPr>
              <a:t> </a:t>
            </a:r>
            <a:r>
              <a:rPr lang="es-ES" sz="2000" dirty="0">
                <a:latin typeface="Candara" pitchFamily="34" charset="0"/>
              </a:rPr>
              <a:t>15 de marzo en el Auditorio del Hotel </a:t>
            </a:r>
            <a:r>
              <a:rPr lang="es-ES" sz="2000" dirty="0" err="1">
                <a:latin typeface="Candara" pitchFamily="34" charset="0"/>
              </a:rPr>
              <a:t>Holiday</a:t>
            </a:r>
            <a:r>
              <a:rPr lang="es-ES" sz="2000" dirty="0">
                <a:latin typeface="Candara" pitchFamily="34" charset="0"/>
              </a:rPr>
              <a:t> </a:t>
            </a:r>
            <a:r>
              <a:rPr lang="es-ES" sz="2000" dirty="0" err="1">
                <a:latin typeface="Candara" pitchFamily="34" charset="0"/>
              </a:rPr>
              <a:t>Inn</a:t>
            </a:r>
            <a:r>
              <a:rPr lang="es-ES" sz="2000" dirty="0">
                <a:latin typeface="Candara" pitchFamily="34" charset="0"/>
              </a:rPr>
              <a:t> Lima </a:t>
            </a:r>
            <a:r>
              <a:rPr lang="es-ES" sz="2000" dirty="0" err="1">
                <a:latin typeface="Candara" pitchFamily="34" charset="0"/>
              </a:rPr>
              <a:t>Airport</a:t>
            </a:r>
            <a:r>
              <a:rPr lang="es-ES" sz="2000" dirty="0">
                <a:latin typeface="Candara" pitchFamily="34" charset="0"/>
              </a:rPr>
              <a:t>, </a:t>
            </a:r>
            <a:r>
              <a:rPr lang="es-ES" sz="2000" dirty="0" smtClean="0">
                <a:latin typeface="Candara" pitchFamily="34" charset="0"/>
              </a:rPr>
              <a:t>tuvo como </a:t>
            </a:r>
            <a:r>
              <a:rPr lang="es-PE" sz="2000" dirty="0" smtClean="0">
                <a:latin typeface="Candara" pitchFamily="34" charset="0"/>
              </a:rPr>
              <a:t>finalidad el </a:t>
            </a:r>
            <a:r>
              <a:rPr lang="es-PE" sz="2000" dirty="0">
                <a:latin typeface="Candara" pitchFamily="34" charset="0"/>
              </a:rPr>
              <a:t>afianzar </a:t>
            </a:r>
            <a:r>
              <a:rPr lang="es-PE" sz="2000" dirty="0" smtClean="0">
                <a:latin typeface="Candara" pitchFamily="34" charset="0"/>
              </a:rPr>
              <a:t>los </a:t>
            </a:r>
            <a:r>
              <a:rPr lang="es-PE" sz="2000" dirty="0">
                <a:latin typeface="Candara" pitchFamily="34" charset="0"/>
              </a:rPr>
              <a:t>conocimientos sobre los temas de seguridad </a:t>
            </a:r>
            <a:r>
              <a:rPr lang="es-PE" sz="2000" dirty="0" smtClean="0">
                <a:latin typeface="Candara" pitchFamily="34" charset="0"/>
              </a:rPr>
              <a:t>vial, siendo el tema principal “</a:t>
            </a:r>
            <a:r>
              <a:rPr lang="es-PE" sz="2000" dirty="0">
                <a:latin typeface="Candara" pitchFamily="34" charset="0"/>
              </a:rPr>
              <a:t>Acciones y retos para alcanzar la meta del Decenio de la Seguridad Vial”, </a:t>
            </a:r>
            <a:r>
              <a:rPr lang="es-ES" sz="2000" dirty="0" smtClean="0">
                <a:latin typeface="Candara" pitchFamily="34" charset="0"/>
              </a:rPr>
              <a:t>contó con </a:t>
            </a:r>
            <a:r>
              <a:rPr lang="es-ES" sz="2000" dirty="0">
                <a:latin typeface="Candara" pitchFamily="34" charset="0"/>
              </a:rPr>
              <a:t>la participación de profesionales del sector, especialistas en tránsito, transporte y salud, funcionarios, autoridades, empresarios, personal policial, estudiantes y público en general interesado en la seguridad y cultura </a:t>
            </a:r>
            <a:r>
              <a:rPr lang="es-ES" sz="2000" dirty="0" smtClean="0">
                <a:latin typeface="Candara" pitchFamily="34" charset="0"/>
              </a:rPr>
              <a:t>vial.</a:t>
            </a:r>
            <a:endParaRPr lang="es-PE" sz="2000" dirty="0" smtClean="0">
              <a:latin typeface="Candara" pitchFamily="34" charset="0"/>
            </a:endParaRPr>
          </a:p>
        </p:txBody>
      </p:sp>
      <p:sp>
        <p:nvSpPr>
          <p:cNvPr id="8" name="4 Rectángulo"/>
          <p:cNvSpPr/>
          <p:nvPr/>
        </p:nvSpPr>
        <p:spPr>
          <a:xfrm>
            <a:off x="107504" y="620688"/>
            <a:ext cx="8928992" cy="1169551"/>
          </a:xfrm>
          <a:prstGeom prst="rect">
            <a:avLst/>
          </a:prstGeom>
        </p:spPr>
        <p:txBody>
          <a:bodyPr wrap="square">
            <a:spAutoFit/>
          </a:bodyPr>
          <a:lstStyle/>
          <a:p>
            <a:pPr algn="just"/>
            <a:r>
              <a:rPr lang="es-ES" sz="2000" b="1" i="1" u="sng" dirty="0"/>
              <a:t>1. </a:t>
            </a:r>
            <a:r>
              <a:rPr lang="es-ES" sz="2000" b="1" i="1" u="sng" dirty="0" smtClean="0"/>
              <a:t>ADMINISTRACIÓN DEL TRANSITO: </a:t>
            </a:r>
          </a:p>
          <a:p>
            <a:pPr algn="just"/>
            <a:endParaRPr lang="es-ES" sz="1000" b="1" i="1" u="sng" dirty="0"/>
          </a:p>
          <a:p>
            <a:pPr algn="just"/>
            <a:r>
              <a:rPr lang="es-ES" sz="2000" b="1" i="1" dirty="0" smtClean="0"/>
              <a:t>IX Foro por un tránsito más </a:t>
            </a:r>
          </a:p>
          <a:p>
            <a:pPr algn="just"/>
            <a:r>
              <a:rPr lang="es-ES" sz="2000" b="1" i="1" dirty="0" smtClean="0"/>
              <a:t>Ciudadano</a:t>
            </a:r>
            <a:endParaRPr lang="es-PE" sz="2000" i="1" dirty="0"/>
          </a:p>
        </p:txBody>
      </p:sp>
      <p:pic>
        <p:nvPicPr>
          <p:cNvPr id="1026" name="Picture 2" descr="La imagen puede contener: 3 personas, personas en el escenario e interior"/>
          <p:cNvPicPr>
            <a:picLocks noChangeAspect="1" noChangeArrowheads="1"/>
          </p:cNvPicPr>
          <p:nvPr/>
        </p:nvPicPr>
        <p:blipFill rotWithShape="1">
          <a:blip r:embed="rId2">
            <a:extLst>
              <a:ext uri="{28A0092B-C50C-407E-A947-70E740481C1C}">
                <a14:useLocalDpi xmlns:a14="http://schemas.microsoft.com/office/drawing/2010/main" val="0"/>
              </a:ext>
            </a:extLst>
          </a:blip>
          <a:srcRect l="6471" t="5799" r="34444"/>
          <a:stretch/>
        </p:blipFill>
        <p:spPr bwMode="auto">
          <a:xfrm>
            <a:off x="4383123" y="531584"/>
            <a:ext cx="4630565" cy="5561712"/>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4383124" y="6131819"/>
            <a:ext cx="4760876" cy="615553"/>
          </a:xfrm>
          <a:prstGeom prst="rect">
            <a:avLst/>
          </a:prstGeom>
        </p:spPr>
        <p:txBody>
          <a:bodyPr wrap="square">
            <a:spAutoFit/>
          </a:bodyPr>
          <a:lstStyle/>
          <a:p>
            <a:pPr algn="ctr"/>
            <a:r>
              <a:rPr lang="es-ES" sz="1700" dirty="0"/>
              <a:t>Dr. Arturo Cervantes Trejo, Presidente de la Alianza Nacional para la Seguridad Vial de México </a:t>
            </a:r>
            <a:endParaRPr lang="es-PE" sz="1700" dirty="0"/>
          </a:p>
        </p:txBody>
      </p:sp>
    </p:spTree>
    <p:extLst>
      <p:ext uri="{BB962C8B-B14F-4D97-AF65-F5344CB8AC3E}">
        <p14:creationId xmlns:p14="http://schemas.microsoft.com/office/powerpoint/2010/main" val="19846664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07504" y="381582"/>
            <a:ext cx="8928992" cy="1107996"/>
          </a:xfrm>
          <a:prstGeom prst="rect">
            <a:avLst/>
          </a:prstGeom>
        </p:spPr>
        <p:txBody>
          <a:bodyPr wrap="square">
            <a:spAutoFit/>
          </a:bodyPr>
          <a:lstStyle/>
          <a:p>
            <a:pPr algn="just"/>
            <a:r>
              <a:rPr lang="es-ES" sz="2000" b="1" i="1" u="sng" dirty="0" smtClean="0"/>
              <a:t>2. </a:t>
            </a:r>
            <a:r>
              <a:rPr lang="es-ES" sz="2000" b="1" i="1" u="sng" dirty="0" err="1" smtClean="0"/>
              <a:t>GESTION</a:t>
            </a:r>
            <a:r>
              <a:rPr lang="es-ES" sz="2000" b="1" i="1" u="sng" dirty="0" smtClean="0"/>
              <a:t> DEL TRANSITO: </a:t>
            </a:r>
          </a:p>
          <a:p>
            <a:pPr algn="just"/>
            <a:endParaRPr lang="es-ES" sz="1000" b="1" i="1" u="sng" dirty="0">
              <a:latin typeface="Arial Narrow" pitchFamily="34" charset="0"/>
            </a:endParaRPr>
          </a:p>
          <a:p>
            <a:pPr algn="just"/>
            <a:r>
              <a:rPr lang="es-ES" b="1" i="1" dirty="0" smtClean="0">
                <a:latin typeface="Arial Narrow" pitchFamily="34" charset="0"/>
              </a:rPr>
              <a:t>PLAN DE SEÑALIZACIÓN VERTICAL: </a:t>
            </a:r>
            <a:r>
              <a:rPr lang="es-ES" i="1" dirty="0" smtClean="0">
                <a:latin typeface="Arial Narrow" pitchFamily="34" charset="0"/>
              </a:rPr>
              <a:t>Instalación de señales </a:t>
            </a:r>
            <a:r>
              <a:rPr lang="es-PE" i="1" dirty="0" smtClean="0">
                <a:latin typeface="Arial Narrow" pitchFamily="34" charset="0"/>
              </a:rPr>
              <a:t>en las principales vías de acceso del Callao para el </a:t>
            </a:r>
            <a:r>
              <a:rPr lang="es-PE" i="1" dirty="0">
                <a:latin typeface="Arial Narrow" pitchFamily="34" charset="0"/>
              </a:rPr>
              <a:t>ordenamiento  y </a:t>
            </a:r>
            <a:r>
              <a:rPr lang="es-PE" i="1" dirty="0" smtClean="0">
                <a:latin typeface="Arial Narrow" pitchFamily="34" charset="0"/>
              </a:rPr>
              <a:t>fluidez vehicular.</a:t>
            </a:r>
            <a:endParaRPr lang="es-PE" i="1" dirty="0">
              <a:latin typeface="Arial Narrow" pitchFamily="34" charset="0"/>
            </a:endParaRPr>
          </a:p>
        </p:txBody>
      </p:sp>
      <p:sp>
        <p:nvSpPr>
          <p:cNvPr id="23" name="Rectangle 10"/>
          <p:cNvSpPr>
            <a:spLocks noChangeArrowheads="1"/>
          </p:cNvSpPr>
          <p:nvPr/>
        </p:nvSpPr>
        <p:spPr bwMode="auto">
          <a:xfrm>
            <a:off x="-20813" y="-99392"/>
            <a:ext cx="8788789" cy="666733"/>
          </a:xfrm>
          <a:prstGeom prst="rect">
            <a:avLst/>
          </a:prstGeom>
          <a:noFill/>
          <a:ln w="9525">
            <a:noFill/>
            <a:miter lim="800000"/>
            <a:headEnd/>
            <a:tailEnd/>
          </a:ln>
          <a:effectLst/>
        </p:spPr>
        <p:txBody>
          <a:bodyPr anchor="ctr"/>
          <a:lstStyle/>
          <a:p>
            <a:pPr>
              <a:defRPr/>
            </a:pPr>
            <a:r>
              <a:rPr lang="es-ES" sz="2400" b="1" i="1" u="sng" dirty="0">
                <a:effectLst>
                  <a:outerShdw blurRad="38100" dist="38100" dir="2700000" algn="tl">
                    <a:srgbClr val="000000">
                      <a:alpha val="43137"/>
                    </a:srgbClr>
                  </a:outerShdw>
                </a:effectLst>
                <a:latin typeface="Garamond" pitchFamily="18" charset="0"/>
              </a:rPr>
              <a:t>II. PRINCIPALES ACTIVIDADES EJECUTADOS EN EL </a:t>
            </a:r>
            <a:r>
              <a:rPr lang="es-ES" sz="2400" b="1" i="1" u="sng" dirty="0" smtClean="0">
                <a:effectLst>
                  <a:outerShdw blurRad="38100" dist="38100" dir="2700000" algn="tl">
                    <a:srgbClr val="000000">
                      <a:alpha val="43137"/>
                    </a:srgbClr>
                  </a:outerShdw>
                </a:effectLst>
                <a:latin typeface="Garamond" pitchFamily="18" charset="0"/>
              </a:rPr>
              <a:t>2018</a:t>
            </a:r>
            <a:endParaRPr lang="es-ES" sz="2400" b="1" i="1" u="sng" dirty="0">
              <a:effectLst>
                <a:outerShdw blurRad="38100" dist="38100" dir="2700000" algn="tl">
                  <a:srgbClr val="000000">
                    <a:alpha val="43137"/>
                  </a:srgbClr>
                </a:outerShdw>
              </a:effectLst>
              <a:latin typeface="Garamond" pitchFamily="18" charset="0"/>
            </a:endParaRPr>
          </a:p>
        </p:txBody>
      </p:sp>
      <p:sp>
        <p:nvSpPr>
          <p:cNvPr id="15" name="Rectangle 2"/>
          <p:cNvSpPr txBox="1">
            <a:spLocks noChangeArrowheads="1"/>
          </p:cNvSpPr>
          <p:nvPr/>
        </p:nvSpPr>
        <p:spPr>
          <a:xfrm>
            <a:off x="211570" y="1581753"/>
            <a:ext cx="7471823" cy="341632"/>
          </a:xfrm>
          <a:prstGeom prst="rect">
            <a:avLst/>
          </a:prstGeom>
        </p:spPr>
        <p:txBody>
          <a:bodyPr wrap="square">
            <a:spAutoFit/>
          </a:bodyPr>
          <a:lstStyle>
            <a:defPPr>
              <a:defRPr lang="es-ES"/>
            </a:defPPr>
            <a:lvl1pPr marL="274320" lvl="0" indent="-274320" algn="just" fontAlgn="auto">
              <a:lnSpc>
                <a:spcPct val="90000"/>
              </a:lnSpc>
              <a:spcBef>
                <a:spcPct val="20000"/>
              </a:spcBef>
              <a:spcAft>
                <a:spcPts val="0"/>
              </a:spcAft>
              <a:buClr>
                <a:schemeClr val="accent3"/>
              </a:buClr>
              <a:buSzPct val="95000"/>
              <a:defRPr sz="2000" i="1">
                <a:latin typeface="+mn-lt"/>
              </a:defRPr>
            </a:lvl1pPr>
          </a:lstStyle>
          <a:p>
            <a:pPr marL="0" lvl="1" algn="just">
              <a:lnSpc>
                <a:spcPct val="90000"/>
              </a:lnSpc>
              <a:spcBef>
                <a:spcPct val="20000"/>
              </a:spcBef>
              <a:buSzPct val="95000"/>
            </a:pPr>
            <a:r>
              <a:rPr lang="es-PE" i="1" dirty="0" smtClean="0">
                <a:latin typeface="Arial Narrow" panose="020B0606020202030204" pitchFamily="34" charset="0"/>
              </a:rPr>
              <a:t>- Señales Informativas:</a:t>
            </a:r>
          </a:p>
        </p:txBody>
      </p:sp>
      <p:pic>
        <p:nvPicPr>
          <p:cNvPr id="16" name="15 Imagen" descr="C:\Users\kidiaquez\Desktop\rEPOTENCIAMIENTO\SEÑALES INFORMATIVAS AÑO 11\IMG-20180814-WA0004.jpg"/>
          <p:cNvPicPr/>
          <p:nvPr/>
        </p:nvPicPr>
        <p:blipFill>
          <a:blip r:embed="rId2" cstate="print"/>
          <a:srcRect/>
          <a:stretch>
            <a:fillRect/>
          </a:stretch>
        </p:blipFill>
        <p:spPr bwMode="auto">
          <a:xfrm>
            <a:off x="2455668" y="2060848"/>
            <a:ext cx="1950751" cy="3758312"/>
          </a:xfrm>
          <a:prstGeom prst="rect">
            <a:avLst/>
          </a:prstGeom>
          <a:noFill/>
          <a:ln w="9525">
            <a:noFill/>
            <a:miter lim="800000"/>
            <a:headEnd/>
            <a:tailEnd/>
          </a:ln>
        </p:spPr>
      </p:pic>
      <p:pic>
        <p:nvPicPr>
          <p:cNvPr id="18" name="17 Imagen" descr="C:\Users\kidiaquez\Desktop\rEPOTENCIAMIENTO\SEÑALES INFORMATIVAS AÑO 11\IMG-20180814-WA0006.jpg"/>
          <p:cNvPicPr/>
          <p:nvPr/>
        </p:nvPicPr>
        <p:blipFill>
          <a:blip r:embed="rId3" cstate="print"/>
          <a:srcRect/>
          <a:stretch>
            <a:fillRect/>
          </a:stretch>
        </p:blipFill>
        <p:spPr bwMode="auto">
          <a:xfrm>
            <a:off x="4538995" y="2060848"/>
            <a:ext cx="1950751" cy="3758312"/>
          </a:xfrm>
          <a:prstGeom prst="rect">
            <a:avLst/>
          </a:prstGeom>
          <a:noFill/>
          <a:ln w="9525">
            <a:noFill/>
            <a:miter lim="800000"/>
            <a:headEnd/>
            <a:tailEnd/>
          </a:ln>
        </p:spPr>
      </p:pic>
      <p:pic>
        <p:nvPicPr>
          <p:cNvPr id="28" name="27 Imagen" descr="C:\Users\kidiaquez\Desktop\rEPOTENCIAMIENTO\SEÑALES INFORMATIVAS AÑO 11\IMG-20180814-WA0008.jpg"/>
          <p:cNvPicPr/>
          <p:nvPr/>
        </p:nvPicPr>
        <p:blipFill>
          <a:blip r:embed="rId4" cstate="print"/>
          <a:srcRect b="18276"/>
          <a:stretch>
            <a:fillRect/>
          </a:stretch>
        </p:blipFill>
        <p:spPr bwMode="auto">
          <a:xfrm>
            <a:off x="344146" y="2060848"/>
            <a:ext cx="1970598" cy="3758312"/>
          </a:xfrm>
          <a:prstGeom prst="rect">
            <a:avLst/>
          </a:prstGeom>
          <a:noFill/>
          <a:ln w="9525">
            <a:noFill/>
            <a:miter lim="800000"/>
            <a:headEnd/>
            <a:tailEnd/>
          </a:ln>
        </p:spPr>
      </p:pic>
      <p:pic>
        <p:nvPicPr>
          <p:cNvPr id="29" name="28 Imagen" descr="C:\Users\kidiaquez\Desktop\rEPOTENCIAMIENTO\SEÑALES INFORMATIVAS AÑO 11\IMG-20180814-WA0009.jpg"/>
          <p:cNvPicPr/>
          <p:nvPr/>
        </p:nvPicPr>
        <p:blipFill>
          <a:blip r:embed="rId5" cstate="print"/>
          <a:srcRect/>
          <a:stretch>
            <a:fillRect/>
          </a:stretch>
        </p:blipFill>
        <p:spPr bwMode="auto">
          <a:xfrm>
            <a:off x="6648792" y="2088639"/>
            <a:ext cx="1950751" cy="3755460"/>
          </a:xfrm>
          <a:prstGeom prst="rect">
            <a:avLst/>
          </a:prstGeom>
          <a:noFill/>
          <a:ln w="9525">
            <a:noFill/>
            <a:miter lim="800000"/>
            <a:headEnd/>
            <a:tailEnd/>
          </a:ln>
        </p:spPr>
      </p:pic>
    </p:spTree>
    <p:extLst>
      <p:ext uri="{BB962C8B-B14F-4D97-AF65-F5344CB8AC3E}">
        <p14:creationId xmlns:p14="http://schemas.microsoft.com/office/powerpoint/2010/main" val="6416830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68909" y="698937"/>
            <a:ext cx="4104456" cy="4524315"/>
          </a:xfrm>
          <a:prstGeom prst="rect">
            <a:avLst/>
          </a:prstGeom>
        </p:spPr>
        <p:txBody>
          <a:bodyPr wrap="square">
            <a:spAutoFit/>
          </a:bodyPr>
          <a:lstStyle/>
          <a:p>
            <a:pPr algn="just"/>
            <a:r>
              <a:rPr lang="es-ES" sz="2000" b="1" i="1" u="sng" dirty="0">
                <a:latin typeface="Candara" pitchFamily="34" charset="0"/>
              </a:rPr>
              <a:t>2. GESTION DEL TRANSITO: </a:t>
            </a:r>
          </a:p>
          <a:p>
            <a:pPr marL="0" lvl="1" algn="just">
              <a:defRPr/>
            </a:pPr>
            <a:endParaRPr lang="es-ES" sz="2000" b="1" i="1" dirty="0">
              <a:latin typeface="Candara" pitchFamily="34" charset="0"/>
            </a:endParaRPr>
          </a:p>
          <a:p>
            <a:pPr marL="0" lvl="1" algn="just">
              <a:defRPr/>
            </a:pPr>
            <a:r>
              <a:rPr lang="es-ES" sz="2000" b="1" i="1" dirty="0">
                <a:latin typeface="Candara" pitchFamily="34" charset="0"/>
              </a:rPr>
              <a:t>SISTEMA INTEGRADO DE MONITOREO: </a:t>
            </a:r>
          </a:p>
          <a:p>
            <a:pPr marL="0" lvl="1" algn="just">
              <a:defRPr/>
            </a:pPr>
            <a:endParaRPr lang="es-ES" sz="800" b="1" i="1" dirty="0">
              <a:latin typeface="Arial Narrow" pitchFamily="34" charset="0"/>
            </a:endParaRPr>
          </a:p>
          <a:p>
            <a:pPr marL="0" lvl="1" algn="just">
              <a:defRPr/>
            </a:pPr>
            <a:r>
              <a:rPr lang="es-ES" sz="2000" dirty="0">
                <a:latin typeface="Candara" pitchFamily="34" charset="0"/>
              </a:rPr>
              <a:t>Se cuenta hasta con </a:t>
            </a:r>
            <a:r>
              <a:rPr lang="es-ES" sz="2000" b="1" dirty="0" smtClean="0">
                <a:latin typeface="Candara" pitchFamily="34" charset="0"/>
              </a:rPr>
              <a:t>87 </a:t>
            </a:r>
            <a:r>
              <a:rPr lang="es-ES" sz="2000" b="1" dirty="0">
                <a:latin typeface="Candara" pitchFamily="34" charset="0"/>
              </a:rPr>
              <a:t>cámaras instaladas</a:t>
            </a:r>
            <a:r>
              <a:rPr lang="es-ES" sz="2000" dirty="0">
                <a:latin typeface="Candara" pitchFamily="34" charset="0"/>
              </a:rPr>
              <a:t> a la fecha, </a:t>
            </a:r>
            <a:r>
              <a:rPr lang="es-PE" sz="2000" dirty="0">
                <a:latin typeface="Candara" pitchFamily="34" charset="0"/>
              </a:rPr>
              <a:t>interconectados con el Centro de Control de Tránsito. Permiten la grabación de video en Alta definición (HD) las 24 horas al día, que coadyuvan a la detección y acciones inmediatas ante faltas al Reglamento Nacional de Tránsito y la Seguridad Ciudadana. </a:t>
            </a:r>
          </a:p>
        </p:txBody>
      </p:sp>
      <p:sp>
        <p:nvSpPr>
          <p:cNvPr id="23" name="Rectangle 10"/>
          <p:cNvSpPr>
            <a:spLocks noChangeArrowheads="1"/>
          </p:cNvSpPr>
          <p:nvPr/>
        </p:nvSpPr>
        <p:spPr bwMode="auto">
          <a:xfrm>
            <a:off x="-36512" y="-99392"/>
            <a:ext cx="8788789" cy="666733"/>
          </a:xfrm>
          <a:prstGeom prst="rect">
            <a:avLst/>
          </a:prstGeom>
          <a:noFill/>
          <a:ln w="9525">
            <a:noFill/>
            <a:miter lim="800000"/>
            <a:headEnd/>
            <a:tailEnd/>
          </a:ln>
          <a:effectLst/>
        </p:spPr>
        <p:txBody>
          <a:bodyPr anchor="ctr"/>
          <a:lstStyle/>
          <a:p>
            <a:pPr>
              <a:defRPr/>
            </a:pPr>
            <a:r>
              <a:rPr lang="es-ES" sz="2400" b="1" i="1" u="sng" dirty="0">
                <a:effectLst>
                  <a:outerShdw blurRad="38100" dist="38100" dir="2700000" algn="tl">
                    <a:srgbClr val="000000">
                      <a:alpha val="43137"/>
                    </a:srgbClr>
                  </a:outerShdw>
                </a:effectLst>
                <a:latin typeface="Garamond" pitchFamily="18" charset="0"/>
              </a:rPr>
              <a:t>II. PRINCIPALES ACTIVIDADES EJECUTADOS EN EL </a:t>
            </a:r>
            <a:r>
              <a:rPr lang="es-ES" sz="2400" b="1" i="1" u="sng" dirty="0" smtClean="0">
                <a:effectLst>
                  <a:outerShdw blurRad="38100" dist="38100" dir="2700000" algn="tl">
                    <a:srgbClr val="000000">
                      <a:alpha val="43137"/>
                    </a:srgbClr>
                  </a:outerShdw>
                </a:effectLst>
                <a:latin typeface="Garamond" pitchFamily="18" charset="0"/>
              </a:rPr>
              <a:t>2018</a:t>
            </a:r>
            <a:endParaRPr lang="es-ES" sz="2400" b="1" i="1" u="sng" dirty="0">
              <a:effectLst>
                <a:outerShdw blurRad="38100" dist="38100" dir="2700000" algn="tl">
                  <a:srgbClr val="000000">
                    <a:alpha val="43137"/>
                  </a:srgbClr>
                </a:outerShdw>
              </a:effectLst>
              <a:latin typeface="Garamond" pitchFamily="18" charset="0"/>
            </a:endParaRPr>
          </a:p>
        </p:txBody>
      </p:sp>
      <p:graphicFrame>
        <p:nvGraphicFramePr>
          <p:cNvPr id="2" name="1 Tabla"/>
          <p:cNvGraphicFramePr>
            <a:graphicFrameLocks noGrp="1"/>
          </p:cNvGraphicFramePr>
          <p:nvPr>
            <p:extLst>
              <p:ext uri="{D42A27DB-BD31-4B8C-83A1-F6EECF244321}">
                <p14:modId xmlns:p14="http://schemas.microsoft.com/office/powerpoint/2010/main" val="1027746449"/>
              </p:ext>
            </p:extLst>
          </p:nvPr>
        </p:nvGraphicFramePr>
        <p:xfrm>
          <a:off x="4211961" y="561661"/>
          <a:ext cx="4824536" cy="6035683"/>
        </p:xfrm>
        <a:graphic>
          <a:graphicData uri="http://schemas.openxmlformats.org/drawingml/2006/table">
            <a:tbl>
              <a:tblPr>
                <a:tableStyleId>{5C22544A-7EE6-4342-B048-85BDC9FD1C3A}</a:tableStyleId>
              </a:tblPr>
              <a:tblGrid>
                <a:gridCol w="2412268"/>
                <a:gridCol w="2412268"/>
              </a:tblGrid>
              <a:tr h="247923">
                <a:tc gridSpan="2">
                  <a:txBody>
                    <a:bodyPr/>
                    <a:lstStyle/>
                    <a:p>
                      <a:pPr algn="ctr" rtl="0" fontAlgn="ctr"/>
                      <a:r>
                        <a:rPr lang="es-PE" sz="950" b="1" u="none" strike="noStrike" dirty="0" smtClean="0">
                          <a:solidFill>
                            <a:schemeClr val="bg1"/>
                          </a:solidFill>
                          <a:effectLst/>
                          <a:latin typeface="Arial Narrow" pitchFamily="34" charset="0"/>
                          <a:cs typeface="Calibri" pitchFamily="34" charset="0"/>
                        </a:rPr>
                        <a:t>RELACIÓN </a:t>
                      </a:r>
                      <a:r>
                        <a:rPr lang="es-PE" sz="950" b="1" u="none" strike="noStrike" dirty="0">
                          <a:solidFill>
                            <a:schemeClr val="bg1"/>
                          </a:solidFill>
                          <a:effectLst/>
                          <a:latin typeface="Arial Narrow" pitchFamily="34" charset="0"/>
                          <a:cs typeface="Calibri" pitchFamily="34" charset="0"/>
                        </a:rPr>
                        <a:t>DE </a:t>
                      </a:r>
                      <a:r>
                        <a:rPr lang="es-PE" sz="950" b="1" u="none" strike="noStrike" dirty="0" smtClean="0">
                          <a:solidFill>
                            <a:schemeClr val="bg1"/>
                          </a:solidFill>
                          <a:effectLst/>
                          <a:latin typeface="Arial Narrow" pitchFamily="34" charset="0"/>
                          <a:cs typeface="Calibri" pitchFamily="34" charset="0"/>
                        </a:rPr>
                        <a:t>CÁMARAS </a:t>
                      </a:r>
                      <a:r>
                        <a:rPr lang="es-PE" sz="950" b="1" u="none" strike="noStrike" dirty="0">
                          <a:solidFill>
                            <a:schemeClr val="bg1"/>
                          </a:solidFill>
                          <a:effectLst/>
                          <a:latin typeface="Arial Narrow" pitchFamily="34" charset="0"/>
                          <a:cs typeface="Calibri" pitchFamily="34" charset="0"/>
                        </a:rPr>
                        <a:t>INSTALADAS EN LA PROVINCIA DEL CALLAO</a:t>
                      </a:r>
                      <a:endParaRPr lang="es-PE" sz="950" b="1" i="0" u="none" strike="noStrike" dirty="0">
                        <a:solidFill>
                          <a:schemeClr val="bg1"/>
                        </a:solidFill>
                        <a:effectLst/>
                        <a:latin typeface="Arial Narrow" pitchFamily="34" charset="0"/>
                        <a:cs typeface="Calibri" pitchFamily="34" charset="0"/>
                      </a:endParaRPr>
                    </a:p>
                  </a:txBody>
                  <a:tcPr marL="7445" marR="7445" marT="7445" marB="0" anchor="ctr">
                    <a:solidFill>
                      <a:schemeClr val="tx1"/>
                    </a:solidFill>
                  </a:tcPr>
                </a:tc>
                <a:tc hMerge="1">
                  <a:txBody>
                    <a:bodyPr/>
                    <a:lstStyle/>
                    <a:p>
                      <a:endParaRPr lang="es-PE"/>
                    </a:p>
                  </a:txBody>
                  <a:tcPr/>
                </a:tc>
              </a:tr>
              <a:tr h="152567">
                <a:tc>
                  <a:txBody>
                    <a:bodyPr/>
                    <a:lstStyle/>
                    <a:p>
                      <a:pPr marL="0" algn="l" defTabSz="914400" rtl="0" eaLnBrk="1" fontAlgn="ctr" latinLnBrk="0" hangingPunct="1">
                        <a:spcAft>
                          <a:spcPts val="0"/>
                        </a:spcAft>
                      </a:pPr>
                      <a:r>
                        <a:rPr lang="es-PE" sz="950" u="none" strike="noStrike" kern="1200" dirty="0" smtClean="0">
                          <a:solidFill>
                            <a:schemeClr val="dk1"/>
                          </a:solidFill>
                          <a:effectLst/>
                          <a:latin typeface="Arial Narrow" pitchFamily="34" charset="0"/>
                          <a:ea typeface="+mn-ea"/>
                          <a:cs typeface="Calibri" pitchFamily="34" charset="0"/>
                        </a:rPr>
                        <a:t>01. AV</a:t>
                      </a:r>
                      <a:r>
                        <a:rPr lang="es-PE" sz="950" u="none" strike="noStrike" kern="1200" dirty="0">
                          <a:solidFill>
                            <a:schemeClr val="dk1"/>
                          </a:solidFill>
                          <a:effectLst/>
                          <a:latin typeface="Arial Narrow" pitchFamily="34" charset="0"/>
                          <a:ea typeface="+mn-ea"/>
                          <a:cs typeface="Calibri" pitchFamily="34" charset="0"/>
                        </a:rPr>
                        <a:t>. F. </a:t>
                      </a:r>
                      <a:r>
                        <a:rPr lang="es-PE" sz="950" u="none" strike="noStrike" kern="1200" dirty="0" err="1">
                          <a:solidFill>
                            <a:schemeClr val="dk1"/>
                          </a:solidFill>
                          <a:effectLst/>
                          <a:latin typeface="Arial Narrow" pitchFamily="34" charset="0"/>
                          <a:ea typeface="+mn-ea"/>
                          <a:cs typeface="Calibri" pitchFamily="34" charset="0"/>
                        </a:rPr>
                        <a:t>FERNANDINI</a:t>
                      </a:r>
                      <a:r>
                        <a:rPr lang="es-PE" sz="950" u="none" strike="noStrike" kern="1200" dirty="0">
                          <a:solidFill>
                            <a:schemeClr val="dk1"/>
                          </a:solidFill>
                          <a:effectLst/>
                          <a:latin typeface="Arial Narrow" pitchFamily="34" charset="0"/>
                          <a:ea typeface="+mn-ea"/>
                          <a:cs typeface="Calibri" pitchFamily="34" charset="0"/>
                        </a:rPr>
                        <a:t> / JR. SUPE</a:t>
                      </a:r>
                    </a:p>
                  </a:txBody>
                  <a:tcPr marL="44450" marR="44450" marT="0" marB="0" anchor="ctr">
                    <a:noFill/>
                  </a:tcPr>
                </a:tc>
                <a:tc>
                  <a:txBody>
                    <a:bodyPr/>
                    <a:lstStyle/>
                    <a:p>
                      <a:pPr algn="l">
                        <a:spcAft>
                          <a:spcPts val="0"/>
                        </a:spcAft>
                      </a:pPr>
                      <a:r>
                        <a:rPr lang="es-PE" sz="950" dirty="0" smtClean="0">
                          <a:effectLst/>
                          <a:latin typeface="Arial Narrow" pitchFamily="34" charset="0"/>
                          <a:ea typeface="Times New Roman"/>
                          <a:cs typeface="Times New Roman"/>
                        </a:rPr>
                        <a:t>37. AV</a:t>
                      </a:r>
                      <a:r>
                        <a:rPr lang="es-PE" sz="950" dirty="0">
                          <a:effectLst/>
                          <a:latin typeface="Arial Narrow" pitchFamily="34" charset="0"/>
                          <a:ea typeface="Times New Roman"/>
                          <a:cs typeface="Times New Roman"/>
                        </a:rPr>
                        <a:t>. E. </a:t>
                      </a:r>
                      <a:r>
                        <a:rPr lang="es-PE" sz="950" dirty="0" err="1">
                          <a:effectLst/>
                          <a:latin typeface="Arial Narrow" pitchFamily="34" charset="0"/>
                          <a:ea typeface="Times New Roman"/>
                          <a:cs typeface="Times New Roman"/>
                        </a:rPr>
                        <a:t>FAUCETT</a:t>
                      </a:r>
                      <a:r>
                        <a:rPr lang="es-PE" sz="950" dirty="0">
                          <a:effectLst/>
                          <a:latin typeface="Arial Narrow" pitchFamily="34" charset="0"/>
                          <a:ea typeface="Times New Roman"/>
                          <a:cs typeface="Times New Roman"/>
                        </a:rPr>
                        <a:t> / AV. LA CHALACA</a:t>
                      </a:r>
                    </a:p>
                  </a:txBody>
                  <a:tcPr marL="44450" marR="44450" marT="0" marB="0" anchor="ctr">
                    <a:noFill/>
                  </a:tcPr>
                </a:tc>
              </a:tr>
              <a:tr h="152567">
                <a:tc>
                  <a:txBody>
                    <a:bodyPr/>
                    <a:lstStyle/>
                    <a:p>
                      <a:pPr marL="0" algn="l" defTabSz="914400" rtl="0" eaLnBrk="1" fontAlgn="ctr" latinLnBrk="0" hangingPunct="1">
                        <a:spcAft>
                          <a:spcPts val="0"/>
                        </a:spcAft>
                      </a:pPr>
                      <a:r>
                        <a:rPr lang="es-PE" sz="950" u="none" strike="noStrike" kern="1200" dirty="0" smtClean="0">
                          <a:solidFill>
                            <a:schemeClr val="dk1"/>
                          </a:solidFill>
                          <a:effectLst/>
                          <a:latin typeface="Arial Narrow" pitchFamily="34" charset="0"/>
                          <a:ea typeface="+mn-ea"/>
                          <a:cs typeface="Calibri" pitchFamily="34" charset="0"/>
                        </a:rPr>
                        <a:t>02. PLAZA </a:t>
                      </a:r>
                      <a:r>
                        <a:rPr lang="es-PE" sz="950" u="none" strike="noStrike" kern="1200" dirty="0">
                          <a:solidFill>
                            <a:schemeClr val="dk1"/>
                          </a:solidFill>
                          <a:effectLst/>
                          <a:latin typeface="Arial Narrow" pitchFamily="34" charset="0"/>
                          <a:ea typeface="+mn-ea"/>
                          <a:cs typeface="Calibri" pitchFamily="34" charset="0"/>
                        </a:rPr>
                        <a:t>GRAU</a:t>
                      </a:r>
                    </a:p>
                  </a:txBody>
                  <a:tcPr marL="44450" marR="44450" marT="0" marB="0" anchor="ctr">
                    <a:noFill/>
                  </a:tcPr>
                </a:tc>
                <a:tc>
                  <a:txBody>
                    <a:bodyPr/>
                    <a:lstStyle/>
                    <a:p>
                      <a:pPr algn="l">
                        <a:spcAft>
                          <a:spcPts val="0"/>
                        </a:spcAft>
                      </a:pPr>
                      <a:r>
                        <a:rPr lang="en-US" sz="950" dirty="0" smtClean="0">
                          <a:effectLst/>
                          <a:latin typeface="Arial Narrow" pitchFamily="34" charset="0"/>
                          <a:ea typeface="Times New Roman"/>
                          <a:cs typeface="Times New Roman"/>
                        </a:rPr>
                        <a:t>38. AV</a:t>
                      </a:r>
                      <a:r>
                        <a:rPr lang="en-US" sz="950" dirty="0">
                          <a:effectLst/>
                          <a:latin typeface="Arial Narrow" pitchFamily="34" charset="0"/>
                          <a:ea typeface="Times New Roman"/>
                          <a:cs typeface="Times New Roman"/>
                        </a:rPr>
                        <a:t>. E. </a:t>
                      </a:r>
                      <a:r>
                        <a:rPr lang="en-US" sz="950" dirty="0" err="1">
                          <a:effectLst/>
                          <a:latin typeface="Arial Narrow" pitchFamily="34" charset="0"/>
                          <a:ea typeface="Times New Roman"/>
                          <a:cs typeface="Times New Roman"/>
                        </a:rPr>
                        <a:t>FAUCETT</a:t>
                      </a:r>
                      <a:r>
                        <a:rPr lang="en-US" sz="950" dirty="0">
                          <a:effectLst/>
                          <a:latin typeface="Arial Narrow" pitchFamily="34" charset="0"/>
                          <a:ea typeface="Times New Roman"/>
                          <a:cs typeface="Times New Roman"/>
                        </a:rPr>
                        <a:t> / AV. MORALES </a:t>
                      </a:r>
                      <a:r>
                        <a:rPr lang="en-US" sz="950" dirty="0" err="1">
                          <a:effectLst/>
                          <a:latin typeface="Arial Narrow" pitchFamily="34" charset="0"/>
                          <a:ea typeface="Times New Roman"/>
                          <a:cs typeface="Times New Roman"/>
                        </a:rPr>
                        <a:t>DUAREZ</a:t>
                      </a:r>
                      <a:endParaRPr lang="es-PE" sz="950" dirty="0">
                        <a:effectLst/>
                        <a:latin typeface="Arial Narrow" pitchFamily="34" charset="0"/>
                        <a:ea typeface="Times New Roman"/>
                        <a:cs typeface="Times New Roman"/>
                      </a:endParaRPr>
                    </a:p>
                  </a:txBody>
                  <a:tcPr marL="44450" marR="44450" marT="0" marB="0" anchor="ctr">
                    <a:noFill/>
                  </a:tcPr>
                </a:tc>
              </a:tr>
              <a:tr h="152567">
                <a:tc>
                  <a:txBody>
                    <a:bodyPr/>
                    <a:lstStyle/>
                    <a:p>
                      <a:pPr marL="0" algn="l" defTabSz="914400" rtl="0" eaLnBrk="1" fontAlgn="ctr" latinLnBrk="0" hangingPunct="1">
                        <a:spcAft>
                          <a:spcPts val="0"/>
                        </a:spcAft>
                      </a:pPr>
                      <a:r>
                        <a:rPr lang="es-PE" sz="950" u="none" strike="noStrike" kern="1200" dirty="0" smtClean="0">
                          <a:solidFill>
                            <a:schemeClr val="dk1"/>
                          </a:solidFill>
                          <a:effectLst/>
                          <a:latin typeface="Arial Narrow" pitchFamily="34" charset="0"/>
                          <a:ea typeface="+mn-ea"/>
                          <a:cs typeface="Calibri" pitchFamily="34" charset="0"/>
                        </a:rPr>
                        <a:t>03. AV</a:t>
                      </a:r>
                      <a:r>
                        <a:rPr lang="es-PE" sz="950" u="none" strike="noStrike" kern="1200" dirty="0">
                          <a:solidFill>
                            <a:schemeClr val="dk1"/>
                          </a:solidFill>
                          <a:effectLst/>
                          <a:latin typeface="Arial Narrow" pitchFamily="34" charset="0"/>
                          <a:ea typeface="+mn-ea"/>
                          <a:cs typeface="Calibri" pitchFamily="34" charset="0"/>
                        </a:rPr>
                        <a:t>. </a:t>
                      </a:r>
                      <a:r>
                        <a:rPr lang="es-PE" sz="950" u="none" strike="noStrike" kern="1200" dirty="0" err="1">
                          <a:solidFill>
                            <a:schemeClr val="dk1"/>
                          </a:solidFill>
                          <a:effectLst/>
                          <a:latin typeface="Arial Narrow" pitchFamily="34" charset="0"/>
                          <a:ea typeface="+mn-ea"/>
                          <a:cs typeface="Calibri" pitchFamily="34" charset="0"/>
                        </a:rPr>
                        <a:t>SAENZ</a:t>
                      </a:r>
                      <a:r>
                        <a:rPr lang="es-PE" sz="950" u="none" strike="noStrike" kern="1200" dirty="0">
                          <a:solidFill>
                            <a:schemeClr val="dk1"/>
                          </a:solidFill>
                          <a:effectLst/>
                          <a:latin typeface="Arial Narrow" pitchFamily="34" charset="0"/>
                          <a:ea typeface="+mn-ea"/>
                          <a:cs typeface="Calibri" pitchFamily="34" charset="0"/>
                        </a:rPr>
                        <a:t> PEÑA / AV. REP</a:t>
                      </a:r>
                      <a:r>
                        <a:rPr lang="es-PE" sz="950" u="none" strike="noStrike" kern="1200" dirty="0" smtClean="0">
                          <a:solidFill>
                            <a:schemeClr val="dk1"/>
                          </a:solidFill>
                          <a:effectLst/>
                          <a:latin typeface="Arial Narrow" pitchFamily="34" charset="0"/>
                          <a:ea typeface="+mn-ea"/>
                          <a:cs typeface="Calibri" pitchFamily="34" charset="0"/>
                        </a:rPr>
                        <a:t>. </a:t>
                      </a:r>
                      <a:r>
                        <a:rPr lang="es-PE" sz="950" u="none" strike="noStrike" kern="1200" dirty="0" err="1">
                          <a:solidFill>
                            <a:schemeClr val="dk1"/>
                          </a:solidFill>
                          <a:effectLst/>
                          <a:latin typeface="Arial Narrow" pitchFamily="34" charset="0"/>
                          <a:ea typeface="+mn-ea"/>
                          <a:cs typeface="Calibri" pitchFamily="34" charset="0"/>
                        </a:rPr>
                        <a:t>PANAMA</a:t>
                      </a:r>
                      <a:endParaRPr lang="es-PE" sz="950" u="none" strike="noStrike" kern="1200" dirty="0">
                        <a:solidFill>
                          <a:schemeClr val="dk1"/>
                        </a:solidFill>
                        <a:effectLst/>
                        <a:latin typeface="Arial Narrow" pitchFamily="34" charset="0"/>
                        <a:ea typeface="+mn-ea"/>
                        <a:cs typeface="Calibri" pitchFamily="34" charset="0"/>
                      </a:endParaRPr>
                    </a:p>
                  </a:txBody>
                  <a:tcPr marL="44450" marR="44450" marT="0" marB="0" anchor="ctr">
                    <a:noFill/>
                  </a:tcPr>
                </a:tc>
                <a:tc>
                  <a:txBody>
                    <a:bodyPr/>
                    <a:lstStyle/>
                    <a:p>
                      <a:pPr algn="l">
                        <a:spcAft>
                          <a:spcPts val="0"/>
                        </a:spcAft>
                      </a:pPr>
                      <a:r>
                        <a:rPr lang="es-PE" sz="950" dirty="0" smtClean="0">
                          <a:effectLst/>
                          <a:latin typeface="Arial Narrow" pitchFamily="34" charset="0"/>
                          <a:ea typeface="Times New Roman"/>
                          <a:cs typeface="Times New Roman"/>
                        </a:rPr>
                        <a:t>39. AV</a:t>
                      </a:r>
                      <a:r>
                        <a:rPr lang="es-PE" sz="950" dirty="0">
                          <a:effectLst/>
                          <a:latin typeface="Arial Narrow" pitchFamily="34" charset="0"/>
                          <a:ea typeface="Times New Roman"/>
                          <a:cs typeface="Times New Roman"/>
                        </a:rPr>
                        <a:t>. </a:t>
                      </a:r>
                      <a:r>
                        <a:rPr lang="es-PE" sz="950" dirty="0" err="1">
                          <a:effectLst/>
                          <a:latin typeface="Arial Narrow" pitchFamily="34" charset="0"/>
                          <a:ea typeface="Times New Roman"/>
                          <a:cs typeface="Times New Roman"/>
                        </a:rPr>
                        <a:t>FAUCETT</a:t>
                      </a:r>
                      <a:r>
                        <a:rPr lang="es-PE" sz="950" dirty="0">
                          <a:effectLst/>
                          <a:latin typeface="Arial Narrow" pitchFamily="34" charset="0"/>
                          <a:ea typeface="Times New Roman"/>
                          <a:cs typeface="Times New Roman"/>
                        </a:rPr>
                        <a:t>/  PUENTE </a:t>
                      </a:r>
                      <a:r>
                        <a:rPr lang="es-PE" sz="950" dirty="0" err="1">
                          <a:effectLst/>
                          <a:latin typeface="Arial Narrow" pitchFamily="34" charset="0"/>
                          <a:ea typeface="Times New Roman"/>
                          <a:cs typeface="Times New Roman"/>
                        </a:rPr>
                        <a:t>NESCAFE</a:t>
                      </a:r>
                      <a:endParaRPr lang="es-PE" sz="950" dirty="0">
                        <a:effectLst/>
                        <a:latin typeface="Arial Narrow" pitchFamily="34" charset="0"/>
                        <a:ea typeface="Times New Roman"/>
                        <a:cs typeface="Times New Roman"/>
                      </a:endParaRPr>
                    </a:p>
                  </a:txBody>
                  <a:tcPr marL="44450" marR="44450" marT="0" marB="0" anchor="ctr">
                    <a:noFill/>
                  </a:tcPr>
                </a:tc>
              </a:tr>
              <a:tr h="152567">
                <a:tc>
                  <a:txBody>
                    <a:bodyPr/>
                    <a:lstStyle/>
                    <a:p>
                      <a:pPr marL="0" algn="l" defTabSz="914400" rtl="0" eaLnBrk="1" fontAlgn="ctr" latinLnBrk="0" hangingPunct="1">
                        <a:spcAft>
                          <a:spcPts val="0"/>
                        </a:spcAft>
                      </a:pPr>
                      <a:r>
                        <a:rPr lang="es-PE" sz="950" u="none" strike="noStrike" kern="1200" dirty="0" smtClean="0">
                          <a:solidFill>
                            <a:schemeClr val="dk1"/>
                          </a:solidFill>
                          <a:effectLst/>
                          <a:latin typeface="Arial Narrow" pitchFamily="34" charset="0"/>
                          <a:ea typeface="+mn-ea"/>
                          <a:cs typeface="Calibri" pitchFamily="34" charset="0"/>
                        </a:rPr>
                        <a:t>04. AV</a:t>
                      </a:r>
                      <a:r>
                        <a:rPr lang="es-PE" sz="950" u="none" strike="noStrike" kern="1200" dirty="0">
                          <a:solidFill>
                            <a:schemeClr val="dk1"/>
                          </a:solidFill>
                          <a:effectLst/>
                          <a:latin typeface="Arial Narrow" pitchFamily="34" charset="0"/>
                          <a:ea typeface="+mn-ea"/>
                          <a:cs typeface="Calibri" pitchFamily="34" charset="0"/>
                        </a:rPr>
                        <a:t>. </a:t>
                      </a:r>
                      <a:r>
                        <a:rPr lang="es-PE" sz="950" u="none" strike="noStrike" kern="1200" dirty="0" err="1">
                          <a:solidFill>
                            <a:schemeClr val="dk1"/>
                          </a:solidFill>
                          <a:effectLst/>
                          <a:latin typeface="Arial Narrow" pitchFamily="34" charset="0"/>
                          <a:ea typeface="+mn-ea"/>
                          <a:cs typeface="Calibri" pitchFamily="34" charset="0"/>
                        </a:rPr>
                        <a:t>SAENZ</a:t>
                      </a:r>
                      <a:r>
                        <a:rPr lang="es-PE" sz="950" u="none" strike="noStrike" kern="1200" dirty="0">
                          <a:solidFill>
                            <a:schemeClr val="dk1"/>
                          </a:solidFill>
                          <a:effectLst/>
                          <a:latin typeface="Arial Narrow" pitchFamily="34" charset="0"/>
                          <a:ea typeface="+mn-ea"/>
                          <a:cs typeface="Calibri" pitchFamily="34" charset="0"/>
                        </a:rPr>
                        <a:t> PEÑA / JR. COCHRANE</a:t>
                      </a:r>
                    </a:p>
                  </a:txBody>
                  <a:tcPr marL="44450" marR="44450" marT="0" marB="0" anchor="ctr">
                    <a:noFill/>
                  </a:tcPr>
                </a:tc>
                <a:tc>
                  <a:txBody>
                    <a:bodyPr/>
                    <a:lstStyle/>
                    <a:p>
                      <a:pPr algn="l">
                        <a:spcAft>
                          <a:spcPts val="0"/>
                        </a:spcAft>
                      </a:pPr>
                      <a:r>
                        <a:rPr lang="es-PE" sz="950" dirty="0" smtClean="0">
                          <a:effectLst/>
                          <a:latin typeface="Arial Narrow" pitchFamily="34" charset="0"/>
                          <a:ea typeface="Times New Roman"/>
                          <a:cs typeface="Times New Roman"/>
                        </a:rPr>
                        <a:t>40. </a:t>
                      </a:r>
                      <a:r>
                        <a:rPr lang="es-PE" sz="950" dirty="0" err="1" smtClean="0">
                          <a:effectLst/>
                          <a:latin typeface="Arial Narrow" pitchFamily="34" charset="0"/>
                          <a:ea typeface="Times New Roman"/>
                          <a:cs typeface="Times New Roman"/>
                        </a:rPr>
                        <a:t>OV</a:t>
                      </a:r>
                      <a:r>
                        <a:rPr lang="es-PE" sz="950" dirty="0">
                          <a:effectLst/>
                          <a:latin typeface="Arial Narrow" pitchFamily="34" charset="0"/>
                          <a:ea typeface="Times New Roman"/>
                          <a:cs typeface="Times New Roman"/>
                        </a:rPr>
                        <a:t>. AEROPUERTO</a:t>
                      </a:r>
                    </a:p>
                  </a:txBody>
                  <a:tcPr marL="44450" marR="44450" marT="0" marB="0" anchor="ctr">
                    <a:noFill/>
                  </a:tcPr>
                </a:tc>
              </a:tr>
              <a:tr h="152567">
                <a:tc>
                  <a:txBody>
                    <a:bodyPr/>
                    <a:lstStyle/>
                    <a:p>
                      <a:pPr marL="0" algn="l" defTabSz="914400" rtl="0" eaLnBrk="1" fontAlgn="ctr" latinLnBrk="0" hangingPunct="1">
                        <a:spcAft>
                          <a:spcPts val="0"/>
                        </a:spcAft>
                      </a:pPr>
                      <a:r>
                        <a:rPr lang="es-PE" sz="950" u="none" strike="noStrike" kern="1200" dirty="0" smtClean="0">
                          <a:solidFill>
                            <a:schemeClr val="dk1"/>
                          </a:solidFill>
                          <a:effectLst/>
                          <a:latin typeface="Arial Narrow" pitchFamily="34" charset="0"/>
                          <a:ea typeface="+mn-ea"/>
                          <a:cs typeface="Calibri" pitchFamily="34" charset="0"/>
                        </a:rPr>
                        <a:t>05. AV</a:t>
                      </a:r>
                      <a:r>
                        <a:rPr lang="es-PE" sz="950" u="none" strike="noStrike" kern="1200" dirty="0">
                          <a:solidFill>
                            <a:schemeClr val="dk1"/>
                          </a:solidFill>
                          <a:effectLst/>
                          <a:latin typeface="Arial Narrow" pitchFamily="34" charset="0"/>
                          <a:ea typeface="+mn-ea"/>
                          <a:cs typeface="Calibri" pitchFamily="34" charset="0"/>
                        </a:rPr>
                        <a:t>. </a:t>
                      </a:r>
                      <a:r>
                        <a:rPr lang="es-PE" sz="950" u="none" strike="noStrike" kern="1200" dirty="0" err="1">
                          <a:solidFill>
                            <a:schemeClr val="dk1"/>
                          </a:solidFill>
                          <a:effectLst/>
                          <a:latin typeface="Arial Narrow" pitchFamily="34" charset="0"/>
                          <a:ea typeface="+mn-ea"/>
                          <a:cs typeface="Calibri" pitchFamily="34" charset="0"/>
                        </a:rPr>
                        <a:t>SAENZ</a:t>
                      </a:r>
                      <a:r>
                        <a:rPr lang="es-PE" sz="950" u="none" strike="noStrike" kern="1200" dirty="0">
                          <a:solidFill>
                            <a:schemeClr val="dk1"/>
                          </a:solidFill>
                          <a:effectLst/>
                          <a:latin typeface="Arial Narrow" pitchFamily="34" charset="0"/>
                          <a:ea typeface="+mn-ea"/>
                          <a:cs typeface="Calibri" pitchFamily="34" charset="0"/>
                        </a:rPr>
                        <a:t> PEÑA / AV. 2 DE MAYO</a:t>
                      </a:r>
                    </a:p>
                  </a:txBody>
                  <a:tcPr marL="44450" marR="44450" marT="0" marB="0" anchor="ctr">
                    <a:noFill/>
                  </a:tcPr>
                </a:tc>
                <a:tc>
                  <a:txBody>
                    <a:bodyPr/>
                    <a:lstStyle/>
                    <a:p>
                      <a:pPr algn="l">
                        <a:spcAft>
                          <a:spcPts val="0"/>
                        </a:spcAft>
                      </a:pPr>
                      <a:r>
                        <a:rPr lang="es-PE" sz="950" dirty="0" smtClean="0">
                          <a:effectLst/>
                          <a:latin typeface="Arial Narrow" pitchFamily="34" charset="0"/>
                          <a:ea typeface="Times New Roman"/>
                          <a:cs typeface="Times New Roman"/>
                        </a:rPr>
                        <a:t>41. AV</a:t>
                      </a:r>
                      <a:r>
                        <a:rPr lang="es-PE" sz="950" dirty="0">
                          <a:effectLst/>
                          <a:latin typeface="Arial Narrow" pitchFamily="34" charset="0"/>
                          <a:ea typeface="Times New Roman"/>
                          <a:cs typeface="Times New Roman"/>
                        </a:rPr>
                        <a:t>. E. </a:t>
                      </a:r>
                      <a:r>
                        <a:rPr lang="es-PE" sz="950" dirty="0" err="1">
                          <a:effectLst/>
                          <a:latin typeface="Arial Narrow" pitchFamily="34" charset="0"/>
                          <a:ea typeface="Times New Roman"/>
                          <a:cs typeface="Times New Roman"/>
                        </a:rPr>
                        <a:t>FAUCETT</a:t>
                      </a:r>
                      <a:r>
                        <a:rPr lang="es-PE" sz="950" dirty="0">
                          <a:effectLst/>
                          <a:latin typeface="Arial Narrow" pitchFamily="34" charset="0"/>
                          <a:ea typeface="Times New Roman"/>
                          <a:cs typeface="Times New Roman"/>
                        </a:rPr>
                        <a:t> / CALLE B</a:t>
                      </a:r>
                    </a:p>
                  </a:txBody>
                  <a:tcPr marL="44450" marR="44450" marT="0" marB="0" anchor="ctr">
                    <a:noFill/>
                  </a:tcPr>
                </a:tc>
              </a:tr>
              <a:tr h="152567">
                <a:tc>
                  <a:txBody>
                    <a:bodyPr/>
                    <a:lstStyle/>
                    <a:p>
                      <a:pPr marL="0" algn="l" defTabSz="914400" rtl="0" eaLnBrk="1" fontAlgn="ctr" latinLnBrk="0" hangingPunct="1">
                        <a:spcAft>
                          <a:spcPts val="0"/>
                        </a:spcAft>
                      </a:pPr>
                      <a:r>
                        <a:rPr lang="en-US" sz="950" u="none" strike="noStrike" kern="1200" dirty="0" smtClean="0">
                          <a:solidFill>
                            <a:schemeClr val="dk1"/>
                          </a:solidFill>
                          <a:effectLst/>
                          <a:latin typeface="Arial Narrow" pitchFamily="34" charset="0"/>
                          <a:ea typeface="+mn-ea"/>
                          <a:cs typeface="Calibri" pitchFamily="34" charset="0"/>
                        </a:rPr>
                        <a:t>06. AV</a:t>
                      </a:r>
                      <a:r>
                        <a:rPr lang="en-US" sz="950" u="none" strike="noStrike" kern="1200" dirty="0">
                          <a:solidFill>
                            <a:schemeClr val="dk1"/>
                          </a:solidFill>
                          <a:effectLst/>
                          <a:latin typeface="Arial Narrow" pitchFamily="34" charset="0"/>
                          <a:ea typeface="+mn-ea"/>
                          <a:cs typeface="Calibri" pitchFamily="34" charset="0"/>
                        </a:rPr>
                        <a:t>. M. </a:t>
                      </a:r>
                      <a:r>
                        <a:rPr lang="en-US" sz="950" u="none" strike="noStrike" kern="1200" dirty="0" err="1">
                          <a:solidFill>
                            <a:schemeClr val="dk1"/>
                          </a:solidFill>
                          <a:effectLst/>
                          <a:latin typeface="Arial Narrow" pitchFamily="34" charset="0"/>
                          <a:ea typeface="+mn-ea"/>
                          <a:cs typeface="Calibri" pitchFamily="34" charset="0"/>
                        </a:rPr>
                        <a:t>GRAU</a:t>
                      </a:r>
                      <a:r>
                        <a:rPr lang="en-US" sz="950" u="none" strike="noStrike" kern="1200" dirty="0">
                          <a:solidFill>
                            <a:schemeClr val="dk1"/>
                          </a:solidFill>
                          <a:effectLst/>
                          <a:latin typeface="Arial Narrow" pitchFamily="34" charset="0"/>
                          <a:ea typeface="+mn-ea"/>
                          <a:cs typeface="Calibri" pitchFamily="34" charset="0"/>
                        </a:rPr>
                        <a:t> / AV. REP</a:t>
                      </a:r>
                      <a:r>
                        <a:rPr lang="en-US" sz="950" u="none" strike="noStrike" kern="1200" dirty="0" smtClean="0">
                          <a:solidFill>
                            <a:schemeClr val="dk1"/>
                          </a:solidFill>
                          <a:effectLst/>
                          <a:latin typeface="Arial Narrow" pitchFamily="34" charset="0"/>
                          <a:ea typeface="+mn-ea"/>
                          <a:cs typeface="Calibri" pitchFamily="34" charset="0"/>
                        </a:rPr>
                        <a:t>.</a:t>
                      </a:r>
                      <a:r>
                        <a:rPr lang="es-PE" sz="950" u="none" strike="noStrike" kern="1200" dirty="0" smtClean="0">
                          <a:solidFill>
                            <a:schemeClr val="dk1"/>
                          </a:solidFill>
                          <a:effectLst/>
                          <a:latin typeface="Arial Narrow" pitchFamily="34" charset="0"/>
                          <a:ea typeface="+mn-ea"/>
                          <a:cs typeface="Calibri" pitchFamily="34" charset="0"/>
                        </a:rPr>
                        <a:t> </a:t>
                      </a:r>
                      <a:r>
                        <a:rPr lang="es-PE" sz="950" u="none" strike="noStrike" kern="1200" dirty="0" err="1">
                          <a:solidFill>
                            <a:schemeClr val="dk1"/>
                          </a:solidFill>
                          <a:effectLst/>
                          <a:latin typeface="Arial Narrow" pitchFamily="34" charset="0"/>
                          <a:ea typeface="+mn-ea"/>
                          <a:cs typeface="Calibri" pitchFamily="34" charset="0"/>
                        </a:rPr>
                        <a:t>PANAMA</a:t>
                      </a:r>
                      <a:endParaRPr lang="es-PE" sz="950" u="none" strike="noStrike" kern="1200" dirty="0">
                        <a:solidFill>
                          <a:schemeClr val="dk1"/>
                        </a:solidFill>
                        <a:effectLst/>
                        <a:latin typeface="Arial Narrow" pitchFamily="34" charset="0"/>
                        <a:ea typeface="+mn-ea"/>
                        <a:cs typeface="Calibri" pitchFamily="34" charset="0"/>
                      </a:endParaRPr>
                    </a:p>
                  </a:txBody>
                  <a:tcPr marL="44450" marR="44450" marT="0" marB="0" anchor="ctr">
                    <a:noFill/>
                  </a:tcPr>
                </a:tc>
                <a:tc>
                  <a:txBody>
                    <a:bodyPr/>
                    <a:lstStyle/>
                    <a:p>
                      <a:pPr algn="l">
                        <a:spcAft>
                          <a:spcPts val="0"/>
                        </a:spcAft>
                      </a:pPr>
                      <a:r>
                        <a:rPr lang="es-PE" sz="950" dirty="0" smtClean="0">
                          <a:effectLst/>
                          <a:latin typeface="Arial Narrow" pitchFamily="34" charset="0"/>
                          <a:ea typeface="Times New Roman"/>
                          <a:cs typeface="Times New Roman"/>
                        </a:rPr>
                        <a:t>42. PARQUE </a:t>
                      </a:r>
                      <a:r>
                        <a:rPr lang="es-PE" sz="950" dirty="0" err="1">
                          <a:effectLst/>
                          <a:latin typeface="Arial Narrow" pitchFamily="34" charset="0"/>
                          <a:ea typeface="Times New Roman"/>
                          <a:cs typeface="Times New Roman"/>
                        </a:rPr>
                        <a:t>TEMATICO</a:t>
                      </a:r>
                      <a:endParaRPr lang="es-PE" sz="950" dirty="0">
                        <a:effectLst/>
                        <a:latin typeface="Arial Narrow" pitchFamily="34" charset="0"/>
                        <a:ea typeface="Times New Roman"/>
                        <a:cs typeface="Times New Roman"/>
                      </a:endParaRPr>
                    </a:p>
                  </a:txBody>
                  <a:tcPr marL="44450" marR="44450" marT="0" marB="0" anchor="ctr">
                    <a:noFill/>
                  </a:tcPr>
                </a:tc>
              </a:tr>
              <a:tr h="152567">
                <a:tc>
                  <a:txBody>
                    <a:bodyPr/>
                    <a:lstStyle/>
                    <a:p>
                      <a:pPr marL="0" algn="l" defTabSz="914400" rtl="0" eaLnBrk="1" fontAlgn="ctr" latinLnBrk="0" hangingPunct="1">
                        <a:spcAft>
                          <a:spcPts val="0"/>
                        </a:spcAft>
                      </a:pPr>
                      <a:r>
                        <a:rPr lang="es-PE" sz="950" u="none" strike="noStrike" kern="1200" dirty="0" smtClean="0">
                          <a:solidFill>
                            <a:schemeClr val="dk1"/>
                          </a:solidFill>
                          <a:effectLst/>
                          <a:latin typeface="Arial Narrow" pitchFamily="34" charset="0"/>
                          <a:ea typeface="+mn-ea"/>
                          <a:cs typeface="Calibri" pitchFamily="34" charset="0"/>
                        </a:rPr>
                        <a:t>07. AV</a:t>
                      </a:r>
                      <a:r>
                        <a:rPr lang="es-PE" sz="950" u="none" strike="noStrike" kern="1200" dirty="0">
                          <a:solidFill>
                            <a:schemeClr val="dk1"/>
                          </a:solidFill>
                          <a:effectLst/>
                          <a:latin typeface="Arial Narrow" pitchFamily="34" charset="0"/>
                          <a:ea typeface="+mn-ea"/>
                          <a:cs typeface="Calibri" pitchFamily="34" charset="0"/>
                        </a:rPr>
                        <a:t>. M. GRAU / JR. COCHRANE</a:t>
                      </a:r>
                    </a:p>
                  </a:txBody>
                  <a:tcPr marL="44450" marR="44450" marT="0" marB="0" anchor="ctr">
                    <a:noFill/>
                  </a:tcPr>
                </a:tc>
                <a:tc>
                  <a:txBody>
                    <a:bodyPr/>
                    <a:lstStyle/>
                    <a:p>
                      <a:pPr algn="l">
                        <a:spcAft>
                          <a:spcPts val="0"/>
                        </a:spcAft>
                      </a:pPr>
                      <a:r>
                        <a:rPr lang="en-US" sz="950" dirty="0" smtClean="0">
                          <a:effectLst/>
                          <a:latin typeface="Arial Narrow" pitchFamily="34" charset="0"/>
                          <a:ea typeface="Times New Roman"/>
                          <a:cs typeface="Times New Roman"/>
                        </a:rPr>
                        <a:t>43. AV</a:t>
                      </a:r>
                      <a:r>
                        <a:rPr lang="en-US" sz="950" dirty="0">
                          <a:effectLst/>
                          <a:latin typeface="Arial Narrow" pitchFamily="34" charset="0"/>
                          <a:ea typeface="Times New Roman"/>
                          <a:cs typeface="Times New Roman"/>
                        </a:rPr>
                        <a:t>. E. </a:t>
                      </a:r>
                      <a:r>
                        <a:rPr lang="en-US" sz="950" dirty="0" err="1">
                          <a:effectLst/>
                          <a:latin typeface="Arial Narrow" pitchFamily="34" charset="0"/>
                          <a:ea typeface="Times New Roman"/>
                          <a:cs typeface="Times New Roman"/>
                        </a:rPr>
                        <a:t>FAUCETT</a:t>
                      </a:r>
                      <a:r>
                        <a:rPr lang="en-US" sz="950" dirty="0">
                          <a:effectLst/>
                          <a:latin typeface="Arial Narrow" pitchFamily="34" charset="0"/>
                          <a:ea typeface="Times New Roman"/>
                          <a:cs typeface="Times New Roman"/>
                        </a:rPr>
                        <a:t> / AV. </a:t>
                      </a:r>
                      <a:r>
                        <a:rPr lang="en-US" sz="950" dirty="0" err="1">
                          <a:effectLst/>
                          <a:latin typeface="Arial Narrow" pitchFamily="34" charset="0"/>
                          <a:ea typeface="Times New Roman"/>
                          <a:cs typeface="Times New Roman"/>
                        </a:rPr>
                        <a:t>CANTA</a:t>
                      </a:r>
                      <a:r>
                        <a:rPr lang="en-US" sz="950" dirty="0">
                          <a:effectLst/>
                          <a:latin typeface="Arial Narrow" pitchFamily="34" charset="0"/>
                          <a:ea typeface="Times New Roman"/>
                          <a:cs typeface="Times New Roman"/>
                        </a:rPr>
                        <a:t> CALLAO</a:t>
                      </a:r>
                      <a:endParaRPr lang="es-PE" sz="950" dirty="0">
                        <a:effectLst/>
                        <a:latin typeface="Arial Narrow" pitchFamily="34" charset="0"/>
                        <a:ea typeface="Times New Roman"/>
                        <a:cs typeface="Times New Roman"/>
                      </a:endParaRPr>
                    </a:p>
                  </a:txBody>
                  <a:tcPr marL="44450" marR="44450" marT="0" marB="0" anchor="ctr">
                    <a:noFill/>
                  </a:tcPr>
                </a:tc>
              </a:tr>
              <a:tr h="152567">
                <a:tc>
                  <a:txBody>
                    <a:bodyPr/>
                    <a:lstStyle/>
                    <a:p>
                      <a:pPr marL="0" algn="l" defTabSz="914400" rtl="0" eaLnBrk="1" fontAlgn="ctr" latinLnBrk="0" hangingPunct="1">
                        <a:spcAft>
                          <a:spcPts val="0"/>
                        </a:spcAft>
                      </a:pPr>
                      <a:r>
                        <a:rPr lang="es-PE" sz="950" u="none" strike="noStrike" kern="1200" dirty="0" smtClean="0">
                          <a:solidFill>
                            <a:schemeClr val="dk1"/>
                          </a:solidFill>
                          <a:effectLst/>
                          <a:latin typeface="Arial Narrow" pitchFamily="34" charset="0"/>
                          <a:ea typeface="+mn-ea"/>
                          <a:cs typeface="Calibri" pitchFamily="34" charset="0"/>
                        </a:rPr>
                        <a:t>08. AV</a:t>
                      </a:r>
                      <a:r>
                        <a:rPr lang="es-PE" sz="950" u="none" strike="noStrike" kern="1200" dirty="0">
                          <a:solidFill>
                            <a:schemeClr val="dk1"/>
                          </a:solidFill>
                          <a:effectLst/>
                          <a:latin typeface="Arial Narrow" pitchFamily="34" charset="0"/>
                          <a:ea typeface="+mn-ea"/>
                          <a:cs typeface="Calibri" pitchFamily="34" charset="0"/>
                        </a:rPr>
                        <a:t>. </a:t>
                      </a:r>
                      <a:r>
                        <a:rPr lang="es-PE" sz="950" u="none" strike="noStrike" kern="1200" dirty="0" err="1">
                          <a:solidFill>
                            <a:schemeClr val="dk1"/>
                          </a:solidFill>
                          <a:effectLst/>
                          <a:latin typeface="Arial Narrow" pitchFamily="34" charset="0"/>
                          <a:ea typeface="+mn-ea"/>
                          <a:cs typeface="Calibri" pitchFamily="34" charset="0"/>
                        </a:rPr>
                        <a:t>M.GRAU</a:t>
                      </a:r>
                      <a:r>
                        <a:rPr lang="es-PE" sz="950" u="none" strike="noStrike" kern="1200" dirty="0">
                          <a:solidFill>
                            <a:schemeClr val="dk1"/>
                          </a:solidFill>
                          <a:effectLst/>
                          <a:latin typeface="Arial Narrow" pitchFamily="34" charset="0"/>
                          <a:ea typeface="+mn-ea"/>
                          <a:cs typeface="Calibri" pitchFamily="34" charset="0"/>
                        </a:rPr>
                        <a:t> / AV. MARCO POLO</a:t>
                      </a:r>
                    </a:p>
                  </a:txBody>
                  <a:tcPr marL="44450" marR="44450" marT="0" marB="0" anchor="ctr">
                    <a:noFill/>
                  </a:tcPr>
                </a:tc>
                <a:tc>
                  <a:txBody>
                    <a:bodyPr/>
                    <a:lstStyle/>
                    <a:p>
                      <a:pPr algn="l">
                        <a:spcAft>
                          <a:spcPts val="0"/>
                        </a:spcAft>
                      </a:pPr>
                      <a:r>
                        <a:rPr lang="en-US" sz="950" dirty="0" smtClean="0">
                          <a:effectLst/>
                          <a:latin typeface="Arial Narrow" pitchFamily="34" charset="0"/>
                          <a:ea typeface="Times New Roman"/>
                          <a:cs typeface="Times New Roman"/>
                        </a:rPr>
                        <a:t>44. AV</a:t>
                      </a:r>
                      <a:r>
                        <a:rPr lang="en-US" sz="950" dirty="0">
                          <a:effectLst/>
                          <a:latin typeface="Arial Narrow" pitchFamily="34" charset="0"/>
                          <a:ea typeface="Times New Roman"/>
                          <a:cs typeface="Times New Roman"/>
                        </a:rPr>
                        <a:t>. E. </a:t>
                      </a:r>
                      <a:r>
                        <a:rPr lang="en-US" sz="950" dirty="0" err="1">
                          <a:effectLst/>
                          <a:latin typeface="Arial Narrow" pitchFamily="34" charset="0"/>
                          <a:ea typeface="Times New Roman"/>
                          <a:cs typeface="Times New Roman"/>
                        </a:rPr>
                        <a:t>FAUCETT</a:t>
                      </a:r>
                      <a:r>
                        <a:rPr lang="en-US" sz="950" dirty="0">
                          <a:effectLst/>
                          <a:latin typeface="Arial Narrow" pitchFamily="34" charset="0"/>
                          <a:ea typeface="Times New Roman"/>
                          <a:cs typeface="Times New Roman"/>
                        </a:rPr>
                        <a:t> / AV. CANADA</a:t>
                      </a:r>
                      <a:endParaRPr lang="es-PE" sz="950" dirty="0">
                        <a:effectLst/>
                        <a:latin typeface="Arial Narrow" pitchFamily="34" charset="0"/>
                        <a:ea typeface="Times New Roman"/>
                        <a:cs typeface="Times New Roman"/>
                      </a:endParaRPr>
                    </a:p>
                  </a:txBody>
                  <a:tcPr marL="44450" marR="44450" marT="0" marB="0" anchor="ctr">
                    <a:noFill/>
                  </a:tcPr>
                </a:tc>
              </a:tr>
              <a:tr h="152567">
                <a:tc>
                  <a:txBody>
                    <a:bodyPr/>
                    <a:lstStyle/>
                    <a:p>
                      <a:pPr marL="0" algn="l" defTabSz="914400" rtl="0" eaLnBrk="1" fontAlgn="ctr" latinLnBrk="0" hangingPunct="1">
                        <a:spcAft>
                          <a:spcPts val="0"/>
                        </a:spcAft>
                      </a:pPr>
                      <a:r>
                        <a:rPr lang="es-PE" sz="950" u="none" strike="noStrike" kern="1200" dirty="0" smtClean="0">
                          <a:solidFill>
                            <a:schemeClr val="dk1"/>
                          </a:solidFill>
                          <a:effectLst/>
                          <a:latin typeface="Arial Narrow" pitchFamily="34" charset="0"/>
                          <a:ea typeface="+mn-ea"/>
                          <a:cs typeface="Calibri" pitchFamily="34" charset="0"/>
                        </a:rPr>
                        <a:t>09. JR</a:t>
                      </a:r>
                      <a:r>
                        <a:rPr lang="es-PE" sz="950" u="none" strike="noStrike" kern="1200" dirty="0">
                          <a:solidFill>
                            <a:schemeClr val="dk1"/>
                          </a:solidFill>
                          <a:effectLst/>
                          <a:latin typeface="Arial Narrow" pitchFamily="34" charset="0"/>
                          <a:ea typeface="+mn-ea"/>
                          <a:cs typeface="Calibri" pitchFamily="34" charset="0"/>
                        </a:rPr>
                        <a:t>. COLON / JR. COCHRANE</a:t>
                      </a:r>
                    </a:p>
                  </a:txBody>
                  <a:tcPr marL="44450" marR="44450" marT="0" marB="0" anchor="ctr">
                    <a:noFill/>
                  </a:tcPr>
                </a:tc>
                <a:tc>
                  <a:txBody>
                    <a:bodyPr/>
                    <a:lstStyle/>
                    <a:p>
                      <a:pPr algn="l">
                        <a:spcAft>
                          <a:spcPts val="0"/>
                        </a:spcAft>
                      </a:pPr>
                      <a:r>
                        <a:rPr lang="es-PE" sz="950" dirty="0" smtClean="0">
                          <a:effectLst/>
                          <a:latin typeface="Arial Narrow" pitchFamily="34" charset="0"/>
                          <a:ea typeface="Times New Roman"/>
                          <a:cs typeface="Times New Roman"/>
                        </a:rPr>
                        <a:t>45. </a:t>
                      </a:r>
                      <a:r>
                        <a:rPr lang="es-PE" sz="950" dirty="0" err="1" smtClean="0">
                          <a:effectLst/>
                          <a:latin typeface="Arial Narrow" pitchFamily="34" charset="0"/>
                          <a:ea typeface="Times New Roman"/>
                          <a:cs typeface="Times New Roman"/>
                        </a:rPr>
                        <a:t>OV</a:t>
                      </a:r>
                      <a:r>
                        <a:rPr lang="es-PE" sz="950" dirty="0">
                          <a:effectLst/>
                          <a:latin typeface="Arial Narrow" pitchFamily="34" charset="0"/>
                          <a:ea typeface="Times New Roman"/>
                          <a:cs typeface="Times New Roman"/>
                        </a:rPr>
                        <a:t>. 200 MILLAS</a:t>
                      </a:r>
                    </a:p>
                  </a:txBody>
                  <a:tcPr marL="44450" marR="44450" marT="0" marB="0" anchor="ctr">
                    <a:noFill/>
                  </a:tcPr>
                </a:tc>
              </a:tr>
              <a:tr h="299307">
                <a:tc>
                  <a:txBody>
                    <a:bodyPr/>
                    <a:lstStyle/>
                    <a:p>
                      <a:pPr marL="0" algn="l" defTabSz="914400" rtl="0" eaLnBrk="1" fontAlgn="ctr" latinLnBrk="0" hangingPunct="1">
                        <a:spcAft>
                          <a:spcPts val="0"/>
                        </a:spcAft>
                      </a:pPr>
                      <a:r>
                        <a:rPr lang="es-PE" sz="950" u="none" strike="noStrike" kern="1200" dirty="0" smtClean="0">
                          <a:solidFill>
                            <a:schemeClr val="dk1"/>
                          </a:solidFill>
                          <a:effectLst/>
                          <a:latin typeface="Arial Narrow" pitchFamily="34" charset="0"/>
                          <a:ea typeface="+mn-ea"/>
                          <a:cs typeface="Calibri" pitchFamily="34" charset="0"/>
                        </a:rPr>
                        <a:t>10. AV</a:t>
                      </a:r>
                      <a:r>
                        <a:rPr lang="es-PE" sz="950" u="none" strike="noStrike" kern="1200" dirty="0">
                          <a:solidFill>
                            <a:schemeClr val="dk1"/>
                          </a:solidFill>
                          <a:effectLst/>
                          <a:latin typeface="Arial Narrow" pitchFamily="34" charset="0"/>
                          <a:ea typeface="+mn-ea"/>
                          <a:cs typeface="Calibri" pitchFamily="34" charset="0"/>
                        </a:rPr>
                        <a:t>. G. CHALACA / AV. MANCO </a:t>
                      </a:r>
                      <a:r>
                        <a:rPr lang="es-PE" sz="950" u="none" strike="noStrike" kern="1200" dirty="0" err="1">
                          <a:solidFill>
                            <a:schemeClr val="dk1"/>
                          </a:solidFill>
                          <a:effectLst/>
                          <a:latin typeface="Arial Narrow" pitchFamily="34" charset="0"/>
                          <a:ea typeface="+mn-ea"/>
                          <a:cs typeface="Calibri" pitchFamily="34" charset="0"/>
                        </a:rPr>
                        <a:t>CAPAC</a:t>
                      </a:r>
                      <a:endParaRPr lang="es-PE" sz="950" u="none" strike="noStrike" kern="1200" dirty="0">
                        <a:solidFill>
                          <a:schemeClr val="dk1"/>
                        </a:solidFill>
                        <a:effectLst/>
                        <a:latin typeface="Arial Narrow" pitchFamily="34" charset="0"/>
                        <a:ea typeface="+mn-ea"/>
                        <a:cs typeface="Calibri" pitchFamily="34" charset="0"/>
                      </a:endParaRPr>
                    </a:p>
                  </a:txBody>
                  <a:tcPr marL="44450" marR="44450" marT="0" marB="0" anchor="ctr">
                    <a:noFill/>
                  </a:tcPr>
                </a:tc>
                <a:tc>
                  <a:txBody>
                    <a:bodyPr/>
                    <a:lstStyle/>
                    <a:p>
                      <a:pPr algn="l">
                        <a:spcAft>
                          <a:spcPts val="0"/>
                        </a:spcAft>
                      </a:pPr>
                      <a:r>
                        <a:rPr lang="es-PE" sz="950" dirty="0" smtClean="0">
                          <a:effectLst/>
                          <a:latin typeface="Arial Narrow" pitchFamily="34" charset="0"/>
                          <a:ea typeface="Times New Roman"/>
                          <a:cs typeface="Times New Roman"/>
                        </a:rPr>
                        <a:t>46. AV</a:t>
                      </a:r>
                      <a:r>
                        <a:rPr lang="es-PE" sz="950" dirty="0">
                          <a:effectLst/>
                          <a:latin typeface="Arial Narrow" pitchFamily="34" charset="0"/>
                          <a:ea typeface="Times New Roman"/>
                          <a:cs typeface="Times New Roman"/>
                        </a:rPr>
                        <a:t>. </a:t>
                      </a:r>
                      <a:r>
                        <a:rPr lang="es-PE" sz="950" dirty="0" err="1" smtClean="0">
                          <a:effectLst/>
                          <a:latin typeface="Arial Narrow" pitchFamily="34" charset="0"/>
                          <a:ea typeface="Times New Roman"/>
                          <a:cs typeface="Times New Roman"/>
                        </a:rPr>
                        <a:t>NESTOR</a:t>
                      </a:r>
                      <a:r>
                        <a:rPr lang="es-PE" sz="950" dirty="0" smtClean="0">
                          <a:effectLst/>
                          <a:latin typeface="Arial Narrow" pitchFamily="34" charset="0"/>
                          <a:ea typeface="Times New Roman"/>
                          <a:cs typeface="Times New Roman"/>
                        </a:rPr>
                        <a:t> </a:t>
                      </a:r>
                      <a:r>
                        <a:rPr lang="es-PE" sz="950" dirty="0" err="1">
                          <a:effectLst/>
                          <a:latin typeface="Arial Narrow" pitchFamily="34" charset="0"/>
                          <a:ea typeface="Times New Roman"/>
                          <a:cs typeface="Times New Roman"/>
                        </a:rPr>
                        <a:t>GAMBETTA</a:t>
                      </a:r>
                      <a:r>
                        <a:rPr lang="es-PE" sz="950" dirty="0">
                          <a:effectLst/>
                          <a:latin typeface="Arial Narrow" pitchFamily="34" charset="0"/>
                          <a:ea typeface="Times New Roman"/>
                          <a:cs typeface="Times New Roman"/>
                        </a:rPr>
                        <a:t> / AV. COLECTORA (PESQUERO)</a:t>
                      </a:r>
                    </a:p>
                  </a:txBody>
                  <a:tcPr marL="44450" marR="44450" marT="0" marB="0" anchor="ctr">
                    <a:noFill/>
                  </a:tcPr>
                </a:tc>
              </a:tr>
              <a:tr h="152567">
                <a:tc>
                  <a:txBody>
                    <a:bodyPr/>
                    <a:lstStyle/>
                    <a:p>
                      <a:pPr marL="0" algn="l" defTabSz="914400" rtl="0" eaLnBrk="1" fontAlgn="ctr" latinLnBrk="0" hangingPunct="1">
                        <a:spcAft>
                          <a:spcPts val="0"/>
                        </a:spcAft>
                      </a:pPr>
                      <a:r>
                        <a:rPr lang="es-PE" sz="950" u="none" strike="noStrike" kern="1200" dirty="0" smtClean="0">
                          <a:solidFill>
                            <a:schemeClr val="dk1"/>
                          </a:solidFill>
                          <a:effectLst/>
                          <a:latin typeface="Arial Narrow" pitchFamily="34" charset="0"/>
                          <a:ea typeface="+mn-ea"/>
                          <a:cs typeface="Calibri" pitchFamily="34" charset="0"/>
                        </a:rPr>
                        <a:t>11. AV</a:t>
                      </a:r>
                      <a:r>
                        <a:rPr lang="es-PE" sz="950" u="none" strike="noStrike" kern="1200" dirty="0">
                          <a:solidFill>
                            <a:schemeClr val="dk1"/>
                          </a:solidFill>
                          <a:effectLst/>
                          <a:latin typeface="Arial Narrow" pitchFamily="34" charset="0"/>
                          <a:ea typeface="+mn-ea"/>
                          <a:cs typeface="Calibri" pitchFamily="34" charset="0"/>
                        </a:rPr>
                        <a:t>. G. CHALACA / AV. LOS TOPACIOS</a:t>
                      </a:r>
                    </a:p>
                  </a:txBody>
                  <a:tcPr marL="44450" marR="44450" marT="0" marB="0" anchor="ctr">
                    <a:noFill/>
                  </a:tcPr>
                </a:tc>
                <a:tc>
                  <a:txBody>
                    <a:bodyPr/>
                    <a:lstStyle/>
                    <a:p>
                      <a:pPr algn="l">
                        <a:spcAft>
                          <a:spcPts val="0"/>
                        </a:spcAft>
                      </a:pPr>
                      <a:r>
                        <a:rPr lang="en-US" sz="950" dirty="0" smtClean="0">
                          <a:effectLst/>
                          <a:latin typeface="Arial Narrow" pitchFamily="34" charset="0"/>
                          <a:ea typeface="Times New Roman"/>
                          <a:cs typeface="Times New Roman"/>
                        </a:rPr>
                        <a:t>47. AV</a:t>
                      </a:r>
                      <a:r>
                        <a:rPr lang="en-US" sz="950" dirty="0">
                          <a:effectLst/>
                          <a:latin typeface="Arial Narrow" pitchFamily="34" charset="0"/>
                          <a:ea typeface="Times New Roman"/>
                          <a:cs typeface="Times New Roman"/>
                        </a:rPr>
                        <a:t>. NESTOR GAMBETTA / AV. B</a:t>
                      </a:r>
                      <a:endParaRPr lang="es-PE" sz="950" dirty="0">
                        <a:effectLst/>
                        <a:latin typeface="Arial Narrow" pitchFamily="34" charset="0"/>
                        <a:ea typeface="Times New Roman"/>
                        <a:cs typeface="Times New Roman"/>
                      </a:endParaRPr>
                    </a:p>
                  </a:txBody>
                  <a:tcPr marL="44450" marR="44450" marT="0" marB="0" anchor="ctr">
                    <a:noFill/>
                  </a:tcPr>
                </a:tc>
              </a:tr>
              <a:tr h="152567">
                <a:tc>
                  <a:txBody>
                    <a:bodyPr/>
                    <a:lstStyle/>
                    <a:p>
                      <a:pPr marL="0" algn="l" defTabSz="914400" rtl="0" eaLnBrk="1" fontAlgn="ctr" latinLnBrk="0" hangingPunct="1">
                        <a:spcAft>
                          <a:spcPts val="0"/>
                        </a:spcAft>
                      </a:pPr>
                      <a:r>
                        <a:rPr lang="es-PE" sz="950" u="none" strike="noStrike" kern="1200" dirty="0" smtClean="0">
                          <a:solidFill>
                            <a:schemeClr val="dk1"/>
                          </a:solidFill>
                          <a:effectLst/>
                          <a:latin typeface="Arial Narrow" pitchFamily="34" charset="0"/>
                          <a:ea typeface="+mn-ea"/>
                          <a:cs typeface="Calibri" pitchFamily="34" charset="0"/>
                        </a:rPr>
                        <a:t>12. JR</a:t>
                      </a:r>
                      <a:r>
                        <a:rPr lang="es-PE" sz="950" u="none" strike="noStrike" kern="1200" dirty="0">
                          <a:solidFill>
                            <a:schemeClr val="dk1"/>
                          </a:solidFill>
                          <a:effectLst/>
                          <a:latin typeface="Arial Narrow" pitchFamily="34" charset="0"/>
                          <a:ea typeface="+mn-ea"/>
                          <a:cs typeface="Calibri" pitchFamily="34" charset="0"/>
                        </a:rPr>
                        <a:t>. COLINA / JR. A. UGARTE</a:t>
                      </a:r>
                    </a:p>
                  </a:txBody>
                  <a:tcPr marL="44450" marR="44450" marT="0" marB="0" anchor="ctr">
                    <a:noFill/>
                  </a:tcPr>
                </a:tc>
                <a:tc>
                  <a:txBody>
                    <a:bodyPr/>
                    <a:lstStyle/>
                    <a:p>
                      <a:pPr algn="l">
                        <a:spcAft>
                          <a:spcPts val="0"/>
                        </a:spcAft>
                      </a:pPr>
                      <a:r>
                        <a:rPr lang="es-PE" sz="950" dirty="0" smtClean="0">
                          <a:effectLst/>
                          <a:latin typeface="Arial Narrow" pitchFamily="34" charset="0"/>
                          <a:ea typeface="Times New Roman"/>
                          <a:cs typeface="Times New Roman"/>
                        </a:rPr>
                        <a:t>48. AV</a:t>
                      </a:r>
                      <a:r>
                        <a:rPr lang="es-PE" sz="950" dirty="0">
                          <a:effectLst/>
                          <a:latin typeface="Arial Narrow" pitchFamily="34" charset="0"/>
                          <a:ea typeface="Times New Roman"/>
                          <a:cs typeface="Times New Roman"/>
                        </a:rPr>
                        <a:t>. </a:t>
                      </a:r>
                      <a:r>
                        <a:rPr lang="es-PE" sz="950" dirty="0" err="1">
                          <a:effectLst/>
                          <a:latin typeface="Arial Narrow" pitchFamily="34" charset="0"/>
                          <a:ea typeface="Times New Roman"/>
                          <a:cs typeface="Times New Roman"/>
                        </a:rPr>
                        <a:t>NESTOR</a:t>
                      </a:r>
                      <a:r>
                        <a:rPr lang="es-PE" sz="950" dirty="0">
                          <a:effectLst/>
                          <a:latin typeface="Arial Narrow" pitchFamily="34" charset="0"/>
                          <a:ea typeface="Times New Roman"/>
                          <a:cs typeface="Times New Roman"/>
                        </a:rPr>
                        <a:t> </a:t>
                      </a:r>
                      <a:r>
                        <a:rPr lang="es-PE" sz="950" dirty="0" err="1">
                          <a:effectLst/>
                          <a:latin typeface="Arial Narrow" pitchFamily="34" charset="0"/>
                          <a:ea typeface="Times New Roman"/>
                          <a:cs typeface="Times New Roman"/>
                        </a:rPr>
                        <a:t>GAMBETTA</a:t>
                      </a:r>
                      <a:r>
                        <a:rPr lang="es-PE" sz="950" dirty="0">
                          <a:effectLst/>
                          <a:latin typeface="Arial Narrow" pitchFamily="34" charset="0"/>
                          <a:ea typeface="Times New Roman"/>
                          <a:cs typeface="Times New Roman"/>
                        </a:rPr>
                        <a:t> / AV. DEL BIERZO</a:t>
                      </a:r>
                    </a:p>
                  </a:txBody>
                  <a:tcPr marL="44450" marR="44450" marT="0" marB="0" anchor="ctr">
                    <a:noFill/>
                  </a:tcPr>
                </a:tc>
              </a:tr>
              <a:tr h="152567">
                <a:tc>
                  <a:txBody>
                    <a:bodyPr/>
                    <a:lstStyle/>
                    <a:p>
                      <a:pPr marL="0" algn="l" defTabSz="914400" rtl="0" eaLnBrk="1" fontAlgn="ctr" latinLnBrk="0" hangingPunct="1">
                        <a:spcAft>
                          <a:spcPts val="0"/>
                        </a:spcAft>
                      </a:pPr>
                      <a:r>
                        <a:rPr lang="es-PE" sz="950" u="none" strike="noStrike" kern="1200" dirty="0" smtClean="0">
                          <a:solidFill>
                            <a:schemeClr val="dk1"/>
                          </a:solidFill>
                          <a:effectLst/>
                          <a:latin typeface="Arial Narrow" pitchFamily="34" charset="0"/>
                          <a:ea typeface="+mn-ea"/>
                          <a:cs typeface="Calibri" pitchFamily="34" charset="0"/>
                        </a:rPr>
                        <a:t>13. JR</a:t>
                      </a:r>
                      <a:r>
                        <a:rPr lang="es-PE" sz="950" u="none" strike="noStrike" kern="1200" dirty="0">
                          <a:solidFill>
                            <a:schemeClr val="dk1"/>
                          </a:solidFill>
                          <a:effectLst/>
                          <a:latin typeface="Arial Narrow" pitchFamily="34" charset="0"/>
                          <a:ea typeface="+mn-ea"/>
                          <a:cs typeface="Calibri" pitchFamily="34" charset="0"/>
                        </a:rPr>
                        <a:t>. COLINA / AV. </a:t>
                      </a:r>
                      <a:r>
                        <a:rPr lang="es-PE" sz="950" u="none" strike="noStrike" kern="1200" dirty="0" err="1">
                          <a:solidFill>
                            <a:schemeClr val="dk1"/>
                          </a:solidFill>
                          <a:effectLst/>
                          <a:latin typeface="Arial Narrow" pitchFamily="34" charset="0"/>
                          <a:ea typeface="+mn-ea"/>
                          <a:cs typeface="Calibri" pitchFamily="34" charset="0"/>
                        </a:rPr>
                        <a:t>JOSE</a:t>
                      </a:r>
                      <a:r>
                        <a:rPr lang="es-PE" sz="950" u="none" strike="noStrike" kern="1200" dirty="0">
                          <a:solidFill>
                            <a:schemeClr val="dk1"/>
                          </a:solidFill>
                          <a:effectLst/>
                          <a:latin typeface="Arial Narrow" pitchFamily="34" charset="0"/>
                          <a:ea typeface="+mn-ea"/>
                          <a:cs typeface="Calibri" pitchFamily="34" charset="0"/>
                        </a:rPr>
                        <a:t> </a:t>
                      </a:r>
                      <a:r>
                        <a:rPr lang="es-PE" sz="950" u="none" strike="noStrike" kern="1200" dirty="0" err="1">
                          <a:solidFill>
                            <a:schemeClr val="dk1"/>
                          </a:solidFill>
                          <a:effectLst/>
                          <a:latin typeface="Arial Narrow" pitchFamily="34" charset="0"/>
                          <a:ea typeface="+mn-ea"/>
                          <a:cs typeface="Calibri" pitchFamily="34" charset="0"/>
                        </a:rPr>
                        <a:t>GALVEZ</a:t>
                      </a:r>
                      <a:endParaRPr lang="es-PE" sz="950" u="none" strike="noStrike" kern="1200" dirty="0">
                        <a:solidFill>
                          <a:schemeClr val="dk1"/>
                        </a:solidFill>
                        <a:effectLst/>
                        <a:latin typeface="Arial Narrow" pitchFamily="34" charset="0"/>
                        <a:ea typeface="+mn-ea"/>
                        <a:cs typeface="Calibri" pitchFamily="34" charset="0"/>
                      </a:endParaRPr>
                    </a:p>
                  </a:txBody>
                  <a:tcPr marL="44450" marR="44450" marT="0" marB="0" anchor="ctr">
                    <a:noFill/>
                  </a:tcPr>
                </a:tc>
                <a:tc>
                  <a:txBody>
                    <a:bodyPr/>
                    <a:lstStyle/>
                    <a:p>
                      <a:pPr algn="l">
                        <a:spcAft>
                          <a:spcPts val="0"/>
                        </a:spcAft>
                      </a:pPr>
                      <a:r>
                        <a:rPr lang="es-PE" sz="950" dirty="0" smtClean="0">
                          <a:effectLst/>
                          <a:latin typeface="Arial Narrow" pitchFamily="34" charset="0"/>
                          <a:ea typeface="Times New Roman"/>
                          <a:cs typeface="Times New Roman"/>
                        </a:rPr>
                        <a:t>49. AV</a:t>
                      </a:r>
                      <a:r>
                        <a:rPr lang="es-PE" sz="950" dirty="0">
                          <a:effectLst/>
                          <a:latin typeface="Arial Narrow" pitchFamily="34" charset="0"/>
                          <a:ea typeface="Times New Roman"/>
                          <a:cs typeface="Times New Roman"/>
                        </a:rPr>
                        <a:t>. </a:t>
                      </a:r>
                      <a:r>
                        <a:rPr lang="es-PE" sz="950" dirty="0" err="1">
                          <a:effectLst/>
                          <a:latin typeface="Arial Narrow" pitchFamily="34" charset="0"/>
                          <a:ea typeface="Times New Roman"/>
                          <a:cs typeface="Times New Roman"/>
                        </a:rPr>
                        <a:t>QUILCA</a:t>
                      </a:r>
                      <a:r>
                        <a:rPr lang="es-PE" sz="950" dirty="0">
                          <a:effectLst/>
                          <a:latin typeface="Arial Narrow" pitchFamily="34" charset="0"/>
                          <a:ea typeface="Times New Roman"/>
                          <a:cs typeface="Times New Roman"/>
                        </a:rPr>
                        <a:t> / AV. LIMA</a:t>
                      </a:r>
                    </a:p>
                  </a:txBody>
                  <a:tcPr marL="44450" marR="44450" marT="0" marB="0" anchor="ctr">
                    <a:noFill/>
                  </a:tcPr>
                </a:tc>
              </a:tr>
              <a:tr h="152567">
                <a:tc>
                  <a:txBody>
                    <a:bodyPr/>
                    <a:lstStyle/>
                    <a:p>
                      <a:pPr marL="0" algn="l" defTabSz="914400" rtl="0" eaLnBrk="1" fontAlgn="ctr" latinLnBrk="0" hangingPunct="1">
                        <a:spcAft>
                          <a:spcPts val="0"/>
                        </a:spcAft>
                      </a:pPr>
                      <a:r>
                        <a:rPr lang="es-PE" sz="950" u="none" strike="noStrike" kern="1200" dirty="0" smtClean="0">
                          <a:solidFill>
                            <a:schemeClr val="dk1"/>
                          </a:solidFill>
                          <a:effectLst/>
                          <a:latin typeface="Arial Narrow" pitchFamily="34" charset="0"/>
                          <a:ea typeface="+mn-ea"/>
                          <a:cs typeface="Calibri" pitchFamily="34" charset="0"/>
                        </a:rPr>
                        <a:t>14. AV</a:t>
                      </a:r>
                      <a:r>
                        <a:rPr lang="es-PE" sz="950" u="none" strike="noStrike" kern="1200" dirty="0">
                          <a:solidFill>
                            <a:schemeClr val="dk1"/>
                          </a:solidFill>
                          <a:effectLst/>
                          <a:latin typeface="Arial Narrow" pitchFamily="34" charset="0"/>
                          <a:ea typeface="+mn-ea"/>
                          <a:cs typeface="Calibri" pitchFamily="34" charset="0"/>
                        </a:rPr>
                        <a:t>. LA MARINA / AV. HAYA DE LA TORRE</a:t>
                      </a:r>
                    </a:p>
                  </a:txBody>
                  <a:tcPr marL="44450" marR="44450" marT="0" marB="0" anchor="ctr">
                    <a:noFill/>
                  </a:tcPr>
                </a:tc>
                <a:tc>
                  <a:txBody>
                    <a:bodyPr/>
                    <a:lstStyle/>
                    <a:p>
                      <a:pPr algn="l">
                        <a:spcAft>
                          <a:spcPts val="0"/>
                        </a:spcAft>
                      </a:pPr>
                      <a:r>
                        <a:rPr lang="es-PE" sz="950" dirty="0" smtClean="0">
                          <a:effectLst/>
                          <a:latin typeface="Arial Narrow" pitchFamily="34" charset="0"/>
                          <a:ea typeface="Times New Roman"/>
                          <a:cs typeface="Times New Roman"/>
                        </a:rPr>
                        <a:t>50. AV</a:t>
                      </a:r>
                      <a:r>
                        <a:rPr lang="es-PE" sz="950" dirty="0">
                          <a:effectLst/>
                          <a:latin typeface="Arial Narrow" pitchFamily="34" charset="0"/>
                          <a:ea typeface="Times New Roman"/>
                          <a:cs typeface="Times New Roman"/>
                        </a:rPr>
                        <a:t>. </a:t>
                      </a:r>
                      <a:r>
                        <a:rPr lang="es-PE" sz="950" dirty="0" err="1">
                          <a:effectLst/>
                          <a:latin typeface="Arial Narrow" pitchFamily="34" charset="0"/>
                          <a:ea typeface="Times New Roman"/>
                          <a:cs typeface="Times New Roman"/>
                        </a:rPr>
                        <a:t>PERU</a:t>
                      </a:r>
                      <a:r>
                        <a:rPr lang="es-PE" sz="950" dirty="0">
                          <a:effectLst/>
                          <a:latin typeface="Arial Narrow" pitchFamily="34" charset="0"/>
                          <a:ea typeface="Times New Roman"/>
                          <a:cs typeface="Times New Roman"/>
                        </a:rPr>
                        <a:t> / AV. </a:t>
                      </a:r>
                      <a:r>
                        <a:rPr lang="es-PE" sz="950" dirty="0" err="1">
                          <a:effectLst/>
                          <a:latin typeface="Arial Narrow" pitchFamily="34" charset="0"/>
                          <a:ea typeface="Times New Roman"/>
                          <a:cs typeface="Times New Roman"/>
                        </a:rPr>
                        <a:t>QUILCA</a:t>
                      </a:r>
                      <a:endParaRPr lang="es-PE" sz="950" dirty="0">
                        <a:effectLst/>
                        <a:latin typeface="Arial Narrow" pitchFamily="34" charset="0"/>
                        <a:ea typeface="Times New Roman"/>
                        <a:cs typeface="Times New Roman"/>
                      </a:endParaRPr>
                    </a:p>
                  </a:txBody>
                  <a:tcPr marL="44450" marR="44450" marT="0" marB="0" anchor="ctr">
                    <a:noFill/>
                  </a:tcPr>
                </a:tc>
              </a:tr>
              <a:tr h="152567">
                <a:tc>
                  <a:txBody>
                    <a:bodyPr/>
                    <a:lstStyle/>
                    <a:p>
                      <a:pPr marL="0" algn="l" defTabSz="914400" rtl="0" eaLnBrk="1" fontAlgn="ctr" latinLnBrk="0" hangingPunct="1">
                        <a:spcAft>
                          <a:spcPts val="0"/>
                        </a:spcAft>
                      </a:pPr>
                      <a:r>
                        <a:rPr lang="es-PE" sz="950" u="none" strike="noStrike" kern="1200" dirty="0" smtClean="0">
                          <a:solidFill>
                            <a:schemeClr val="dk1"/>
                          </a:solidFill>
                          <a:effectLst/>
                          <a:latin typeface="Arial Narrow" pitchFamily="34" charset="0"/>
                          <a:ea typeface="+mn-ea"/>
                          <a:cs typeface="Calibri" pitchFamily="34" charset="0"/>
                        </a:rPr>
                        <a:t>15. AV</a:t>
                      </a:r>
                      <a:r>
                        <a:rPr lang="es-PE" sz="950" u="none" strike="noStrike" kern="1200" dirty="0">
                          <a:solidFill>
                            <a:schemeClr val="dk1"/>
                          </a:solidFill>
                          <a:effectLst/>
                          <a:latin typeface="Arial Narrow" pitchFamily="34" charset="0"/>
                          <a:ea typeface="+mn-ea"/>
                          <a:cs typeface="Calibri" pitchFamily="34" charset="0"/>
                        </a:rPr>
                        <a:t>. LA MARINA / AV. LOS INSURGENTES</a:t>
                      </a:r>
                    </a:p>
                  </a:txBody>
                  <a:tcPr marL="44450" marR="44450" marT="0" marB="0" anchor="ctr">
                    <a:noFill/>
                  </a:tcPr>
                </a:tc>
                <a:tc>
                  <a:txBody>
                    <a:bodyPr/>
                    <a:lstStyle/>
                    <a:p>
                      <a:pPr algn="l">
                        <a:spcAft>
                          <a:spcPts val="0"/>
                        </a:spcAft>
                      </a:pPr>
                      <a:r>
                        <a:rPr lang="es-PE" sz="950" dirty="0" smtClean="0">
                          <a:effectLst/>
                          <a:latin typeface="Arial Narrow" pitchFamily="34" charset="0"/>
                          <a:ea typeface="Times New Roman"/>
                          <a:cs typeface="Times New Roman"/>
                        </a:rPr>
                        <a:t>51. AV</a:t>
                      </a:r>
                      <a:r>
                        <a:rPr lang="es-PE" sz="950" dirty="0">
                          <a:effectLst/>
                          <a:latin typeface="Arial Narrow" pitchFamily="34" charset="0"/>
                          <a:ea typeface="Times New Roman"/>
                          <a:cs typeface="Times New Roman"/>
                        </a:rPr>
                        <a:t>. </a:t>
                      </a:r>
                      <a:r>
                        <a:rPr lang="es-PE" sz="950" dirty="0" err="1">
                          <a:effectLst/>
                          <a:latin typeface="Arial Narrow" pitchFamily="34" charset="0"/>
                          <a:ea typeface="Times New Roman"/>
                          <a:cs typeface="Times New Roman"/>
                        </a:rPr>
                        <a:t>PERU</a:t>
                      </a:r>
                      <a:r>
                        <a:rPr lang="es-PE" sz="950" dirty="0">
                          <a:effectLst/>
                          <a:latin typeface="Arial Narrow" pitchFamily="34" charset="0"/>
                          <a:ea typeface="Times New Roman"/>
                          <a:cs typeface="Times New Roman"/>
                        </a:rPr>
                        <a:t> / AV. EL OLIVAR</a:t>
                      </a:r>
                    </a:p>
                  </a:txBody>
                  <a:tcPr marL="44450" marR="44450" marT="0" marB="0" anchor="ctr">
                    <a:noFill/>
                  </a:tcPr>
                </a:tc>
              </a:tr>
              <a:tr h="152567">
                <a:tc>
                  <a:txBody>
                    <a:bodyPr/>
                    <a:lstStyle/>
                    <a:p>
                      <a:pPr marL="0" algn="l" defTabSz="914400" rtl="0" eaLnBrk="1" fontAlgn="ctr" latinLnBrk="0" hangingPunct="1">
                        <a:spcAft>
                          <a:spcPts val="0"/>
                        </a:spcAft>
                      </a:pPr>
                      <a:r>
                        <a:rPr lang="es-PE" sz="950" u="none" strike="noStrike" kern="1200" dirty="0" smtClean="0">
                          <a:solidFill>
                            <a:schemeClr val="dk1"/>
                          </a:solidFill>
                          <a:effectLst/>
                          <a:latin typeface="Arial Narrow" pitchFamily="34" charset="0"/>
                          <a:ea typeface="+mn-ea"/>
                          <a:cs typeface="Calibri" pitchFamily="34" charset="0"/>
                        </a:rPr>
                        <a:t>16. AV</a:t>
                      </a:r>
                      <a:r>
                        <a:rPr lang="es-PE" sz="950" u="none" strike="noStrike" kern="1200" dirty="0">
                          <a:solidFill>
                            <a:schemeClr val="dk1"/>
                          </a:solidFill>
                          <a:effectLst/>
                          <a:latin typeface="Arial Narrow" pitchFamily="34" charset="0"/>
                          <a:ea typeface="+mn-ea"/>
                          <a:cs typeface="Calibri" pitchFamily="34" charset="0"/>
                        </a:rPr>
                        <a:t>. LA PAZ / AV. HAYA DE LA TORRE</a:t>
                      </a:r>
                    </a:p>
                  </a:txBody>
                  <a:tcPr marL="44450" marR="44450" marT="0" marB="0" anchor="ctr">
                    <a:noFill/>
                  </a:tcPr>
                </a:tc>
                <a:tc>
                  <a:txBody>
                    <a:bodyPr/>
                    <a:lstStyle/>
                    <a:p>
                      <a:pPr algn="l">
                        <a:spcAft>
                          <a:spcPts val="0"/>
                        </a:spcAft>
                      </a:pPr>
                      <a:r>
                        <a:rPr lang="es-PE" sz="950" dirty="0" smtClean="0">
                          <a:effectLst/>
                          <a:latin typeface="Arial Narrow" pitchFamily="34" charset="0"/>
                          <a:ea typeface="Times New Roman"/>
                          <a:cs typeface="Times New Roman"/>
                        </a:rPr>
                        <a:t>52. AV</a:t>
                      </a:r>
                      <a:r>
                        <a:rPr lang="es-PE" sz="950" dirty="0">
                          <a:effectLst/>
                          <a:latin typeface="Arial Narrow" pitchFamily="34" charset="0"/>
                          <a:ea typeface="Times New Roman"/>
                          <a:cs typeface="Times New Roman"/>
                        </a:rPr>
                        <a:t>. TOMAS VALLE / AV. A. </a:t>
                      </a:r>
                      <a:r>
                        <a:rPr lang="es-PE" sz="950" dirty="0" err="1">
                          <a:effectLst/>
                          <a:latin typeface="Arial Narrow" pitchFamily="34" charset="0"/>
                          <a:ea typeface="Times New Roman"/>
                          <a:cs typeface="Times New Roman"/>
                        </a:rPr>
                        <a:t>BERTELLO</a:t>
                      </a:r>
                      <a:endParaRPr lang="es-PE" sz="950" dirty="0">
                        <a:effectLst/>
                        <a:latin typeface="Arial Narrow" pitchFamily="34" charset="0"/>
                        <a:ea typeface="Times New Roman"/>
                        <a:cs typeface="Times New Roman"/>
                      </a:endParaRPr>
                    </a:p>
                  </a:txBody>
                  <a:tcPr marL="44450" marR="44450" marT="0" marB="0" anchor="ctr">
                    <a:noFill/>
                  </a:tcPr>
                </a:tc>
              </a:tr>
              <a:tr h="152567">
                <a:tc>
                  <a:txBody>
                    <a:bodyPr/>
                    <a:lstStyle/>
                    <a:p>
                      <a:pPr marL="0" algn="l" defTabSz="914400" rtl="0" eaLnBrk="1" fontAlgn="ctr" latinLnBrk="0" hangingPunct="1">
                        <a:spcAft>
                          <a:spcPts val="0"/>
                        </a:spcAft>
                      </a:pPr>
                      <a:r>
                        <a:rPr lang="es-PE" sz="950" u="none" strike="noStrike" kern="1200" dirty="0" smtClean="0">
                          <a:solidFill>
                            <a:schemeClr val="dk1"/>
                          </a:solidFill>
                          <a:effectLst/>
                          <a:latin typeface="Arial Narrow" pitchFamily="34" charset="0"/>
                          <a:ea typeface="+mn-ea"/>
                          <a:cs typeface="Calibri" pitchFamily="34" charset="0"/>
                        </a:rPr>
                        <a:t>17. AV</a:t>
                      </a:r>
                      <a:r>
                        <a:rPr lang="es-PE" sz="950" u="none" strike="noStrike" kern="1200" dirty="0">
                          <a:solidFill>
                            <a:schemeClr val="dk1"/>
                          </a:solidFill>
                          <a:effectLst/>
                          <a:latin typeface="Arial Narrow" pitchFamily="34" charset="0"/>
                          <a:ea typeface="+mn-ea"/>
                          <a:cs typeface="Calibri" pitchFamily="34" charset="0"/>
                        </a:rPr>
                        <a:t>. </a:t>
                      </a:r>
                      <a:r>
                        <a:rPr lang="es-PE" sz="950" u="none" strike="noStrike" kern="1200" dirty="0" smtClean="0">
                          <a:solidFill>
                            <a:schemeClr val="dk1"/>
                          </a:solidFill>
                          <a:effectLst/>
                          <a:latin typeface="Arial Narrow" pitchFamily="34" charset="0"/>
                          <a:ea typeface="+mn-ea"/>
                          <a:cs typeface="Calibri" pitchFamily="34" charset="0"/>
                        </a:rPr>
                        <a:t>O. </a:t>
                      </a:r>
                      <a:r>
                        <a:rPr lang="es-PE" sz="950" u="none" strike="noStrike" kern="1200" dirty="0">
                          <a:solidFill>
                            <a:schemeClr val="dk1"/>
                          </a:solidFill>
                          <a:effectLst/>
                          <a:latin typeface="Arial Narrow" pitchFamily="34" charset="0"/>
                          <a:ea typeface="+mn-ea"/>
                          <a:cs typeface="Calibri" pitchFamily="34" charset="0"/>
                        </a:rPr>
                        <a:t>R. BENAVIDES / AV. G. CHALACA</a:t>
                      </a:r>
                    </a:p>
                  </a:txBody>
                  <a:tcPr marL="44450" marR="44450" marT="0" marB="0" anchor="ctr">
                    <a:noFill/>
                  </a:tcPr>
                </a:tc>
                <a:tc>
                  <a:txBody>
                    <a:bodyPr/>
                    <a:lstStyle/>
                    <a:p>
                      <a:pPr algn="l">
                        <a:spcAft>
                          <a:spcPts val="0"/>
                        </a:spcAft>
                      </a:pPr>
                      <a:r>
                        <a:rPr lang="es-PE" sz="950" dirty="0" smtClean="0">
                          <a:effectLst/>
                          <a:latin typeface="Arial Narrow" pitchFamily="34" charset="0"/>
                          <a:ea typeface="Times New Roman"/>
                          <a:cs typeface="Times New Roman"/>
                        </a:rPr>
                        <a:t>53. AV</a:t>
                      </a:r>
                      <a:r>
                        <a:rPr lang="es-PE" sz="950" dirty="0">
                          <a:effectLst/>
                          <a:latin typeface="Arial Narrow" pitchFamily="34" charset="0"/>
                          <a:ea typeface="Times New Roman"/>
                          <a:cs typeface="Times New Roman"/>
                        </a:rPr>
                        <a:t>. TOMAS VALLE / AV. PACASMAYO</a:t>
                      </a:r>
                    </a:p>
                  </a:txBody>
                  <a:tcPr marL="44450" marR="44450" marT="0" marB="0" anchor="ctr">
                    <a:noFill/>
                  </a:tcPr>
                </a:tc>
              </a:tr>
              <a:tr h="152567">
                <a:tc>
                  <a:txBody>
                    <a:bodyPr/>
                    <a:lstStyle/>
                    <a:p>
                      <a:pPr marL="0" algn="l" defTabSz="914400" rtl="0" eaLnBrk="1" fontAlgn="ctr" latinLnBrk="0" hangingPunct="1">
                        <a:spcAft>
                          <a:spcPts val="0"/>
                        </a:spcAft>
                      </a:pPr>
                      <a:r>
                        <a:rPr lang="es-PE" sz="950" u="none" strike="noStrike" kern="1200" dirty="0" smtClean="0">
                          <a:solidFill>
                            <a:schemeClr val="dk1"/>
                          </a:solidFill>
                          <a:effectLst/>
                          <a:latin typeface="Arial Narrow" pitchFamily="34" charset="0"/>
                          <a:ea typeface="+mn-ea"/>
                          <a:cs typeface="Calibri" pitchFamily="34" charset="0"/>
                        </a:rPr>
                        <a:t>18. AV</a:t>
                      </a:r>
                      <a:r>
                        <a:rPr lang="es-PE" sz="950" u="none" strike="noStrike" kern="1200" dirty="0">
                          <a:solidFill>
                            <a:schemeClr val="dk1"/>
                          </a:solidFill>
                          <a:effectLst/>
                          <a:latin typeface="Arial Narrow" pitchFamily="34" charset="0"/>
                          <a:ea typeface="+mn-ea"/>
                          <a:cs typeface="Calibri" pitchFamily="34" charset="0"/>
                        </a:rPr>
                        <a:t>. </a:t>
                      </a:r>
                      <a:r>
                        <a:rPr lang="es-PE" sz="950" u="none" strike="noStrike" kern="1200" dirty="0" smtClean="0">
                          <a:solidFill>
                            <a:schemeClr val="dk1"/>
                          </a:solidFill>
                          <a:effectLst/>
                          <a:latin typeface="Arial Narrow" pitchFamily="34" charset="0"/>
                          <a:ea typeface="+mn-ea"/>
                          <a:cs typeface="Calibri" pitchFamily="34" charset="0"/>
                        </a:rPr>
                        <a:t>O. </a:t>
                      </a:r>
                      <a:r>
                        <a:rPr lang="es-PE" sz="950" u="none" strike="noStrike" kern="1200" dirty="0">
                          <a:solidFill>
                            <a:schemeClr val="dk1"/>
                          </a:solidFill>
                          <a:effectLst/>
                          <a:latin typeface="Arial Narrow" pitchFamily="34" charset="0"/>
                          <a:ea typeface="+mn-ea"/>
                          <a:cs typeface="Calibri" pitchFamily="34" charset="0"/>
                        </a:rPr>
                        <a:t>R. BENAVIDES / AV. LOS TOPACIOS</a:t>
                      </a:r>
                    </a:p>
                  </a:txBody>
                  <a:tcPr marL="44450" marR="44450" marT="0" marB="0" anchor="ctr">
                    <a:noFill/>
                  </a:tcPr>
                </a:tc>
                <a:tc>
                  <a:txBody>
                    <a:bodyPr/>
                    <a:lstStyle/>
                    <a:p>
                      <a:pPr algn="l">
                        <a:spcAft>
                          <a:spcPts val="0"/>
                        </a:spcAft>
                      </a:pPr>
                      <a:r>
                        <a:rPr lang="es-PE" sz="950" dirty="0" smtClean="0">
                          <a:effectLst/>
                          <a:latin typeface="Arial Narrow" pitchFamily="34" charset="0"/>
                          <a:ea typeface="Times New Roman"/>
                          <a:cs typeface="Times New Roman"/>
                        </a:rPr>
                        <a:t>54. AV</a:t>
                      </a:r>
                      <a:r>
                        <a:rPr lang="es-PE" sz="950" dirty="0">
                          <a:effectLst/>
                          <a:latin typeface="Arial Narrow" pitchFamily="34" charset="0"/>
                          <a:ea typeface="Times New Roman"/>
                          <a:cs typeface="Times New Roman"/>
                        </a:rPr>
                        <a:t>. TOMAS VALLE / AV. LOS DOMINICOS</a:t>
                      </a:r>
                    </a:p>
                  </a:txBody>
                  <a:tcPr marL="44450" marR="44450" marT="0" marB="0" anchor="ctr">
                    <a:noFill/>
                  </a:tcPr>
                </a:tc>
              </a:tr>
              <a:tr h="152567">
                <a:tc>
                  <a:txBody>
                    <a:bodyPr/>
                    <a:lstStyle/>
                    <a:p>
                      <a:pPr marL="0" algn="l" defTabSz="914400" rtl="0" eaLnBrk="1" fontAlgn="ctr" latinLnBrk="0" hangingPunct="1">
                        <a:spcAft>
                          <a:spcPts val="0"/>
                        </a:spcAft>
                      </a:pPr>
                      <a:r>
                        <a:rPr lang="es-PE" sz="950" u="none" strike="noStrike" kern="1200" dirty="0" smtClean="0">
                          <a:solidFill>
                            <a:schemeClr val="dk1"/>
                          </a:solidFill>
                          <a:effectLst/>
                          <a:latin typeface="Arial Narrow" pitchFamily="34" charset="0"/>
                          <a:ea typeface="+mn-ea"/>
                          <a:cs typeface="Calibri" pitchFamily="34" charset="0"/>
                        </a:rPr>
                        <a:t>19. AV</a:t>
                      </a:r>
                      <a:r>
                        <a:rPr lang="es-PE" sz="950" u="none" strike="noStrike" kern="1200" dirty="0">
                          <a:solidFill>
                            <a:schemeClr val="dk1"/>
                          </a:solidFill>
                          <a:effectLst/>
                          <a:latin typeface="Arial Narrow" pitchFamily="34" charset="0"/>
                          <a:ea typeface="+mn-ea"/>
                          <a:cs typeface="Calibri" pitchFamily="34" charset="0"/>
                        </a:rPr>
                        <a:t>. </a:t>
                      </a:r>
                      <a:r>
                        <a:rPr lang="es-PE" sz="950" u="none" strike="noStrike" kern="1200" dirty="0" smtClean="0">
                          <a:solidFill>
                            <a:schemeClr val="dk1"/>
                          </a:solidFill>
                          <a:effectLst/>
                          <a:latin typeface="Arial Narrow" pitchFamily="34" charset="0"/>
                          <a:ea typeface="+mn-ea"/>
                          <a:cs typeface="Calibri" pitchFamily="34" charset="0"/>
                        </a:rPr>
                        <a:t>O. </a:t>
                      </a:r>
                      <a:r>
                        <a:rPr lang="es-PE" sz="950" u="none" strike="noStrike" kern="1200" dirty="0">
                          <a:solidFill>
                            <a:schemeClr val="dk1"/>
                          </a:solidFill>
                          <a:effectLst/>
                          <a:latin typeface="Arial Narrow" pitchFamily="34" charset="0"/>
                          <a:ea typeface="+mn-ea"/>
                          <a:cs typeface="Calibri" pitchFamily="34" charset="0"/>
                        </a:rPr>
                        <a:t>R. BENAVIDES / AV. SANTA ROSA</a:t>
                      </a:r>
                    </a:p>
                  </a:txBody>
                  <a:tcPr marL="44450" marR="44450" marT="0" marB="0" anchor="ctr">
                    <a:noFill/>
                  </a:tcPr>
                </a:tc>
                <a:tc>
                  <a:txBody>
                    <a:bodyPr/>
                    <a:lstStyle/>
                    <a:p>
                      <a:pPr algn="l">
                        <a:spcAft>
                          <a:spcPts val="0"/>
                        </a:spcAft>
                      </a:pPr>
                      <a:r>
                        <a:rPr lang="es-PE" sz="950" dirty="0" smtClean="0">
                          <a:effectLst/>
                          <a:latin typeface="Arial Narrow" pitchFamily="34" charset="0"/>
                          <a:ea typeface="Times New Roman"/>
                          <a:cs typeface="Times New Roman"/>
                        </a:rPr>
                        <a:t>55. AV</a:t>
                      </a:r>
                      <a:r>
                        <a:rPr lang="es-PE" sz="950" dirty="0">
                          <a:effectLst/>
                          <a:latin typeface="Arial Narrow" pitchFamily="34" charset="0"/>
                          <a:ea typeface="Times New Roman"/>
                          <a:cs typeface="Times New Roman"/>
                        </a:rPr>
                        <a:t>. PACASMAYO / AV. EL OLIVAR</a:t>
                      </a:r>
                    </a:p>
                  </a:txBody>
                  <a:tcPr marL="44450" marR="44450" marT="0" marB="0" anchor="ctr">
                    <a:noFill/>
                  </a:tcPr>
                </a:tc>
              </a:tr>
              <a:tr h="152567">
                <a:tc>
                  <a:txBody>
                    <a:bodyPr/>
                    <a:lstStyle/>
                    <a:p>
                      <a:pPr marL="0" algn="l" defTabSz="914400" rtl="0" eaLnBrk="1" fontAlgn="ctr" latinLnBrk="0" hangingPunct="1">
                        <a:spcAft>
                          <a:spcPts val="0"/>
                        </a:spcAft>
                      </a:pPr>
                      <a:r>
                        <a:rPr lang="es-PE" sz="950" u="none" strike="noStrike" kern="1200" dirty="0" smtClean="0">
                          <a:solidFill>
                            <a:schemeClr val="dk1"/>
                          </a:solidFill>
                          <a:effectLst/>
                          <a:latin typeface="Arial Narrow" pitchFamily="34" charset="0"/>
                          <a:ea typeface="+mn-ea"/>
                          <a:cs typeface="Calibri" pitchFamily="34" charset="0"/>
                        </a:rPr>
                        <a:t>20. AV</a:t>
                      </a:r>
                      <a:r>
                        <a:rPr lang="es-PE" sz="950" u="none" strike="noStrike" kern="1200" dirty="0">
                          <a:solidFill>
                            <a:schemeClr val="dk1"/>
                          </a:solidFill>
                          <a:effectLst/>
                          <a:latin typeface="Arial Narrow" pitchFamily="34" charset="0"/>
                          <a:ea typeface="+mn-ea"/>
                          <a:cs typeface="Calibri" pitchFamily="34" charset="0"/>
                        </a:rPr>
                        <a:t>. </a:t>
                      </a:r>
                      <a:r>
                        <a:rPr lang="es-PE" sz="950" u="none" strike="noStrike" kern="1200" dirty="0" smtClean="0">
                          <a:solidFill>
                            <a:schemeClr val="dk1"/>
                          </a:solidFill>
                          <a:effectLst/>
                          <a:latin typeface="Arial Narrow" pitchFamily="34" charset="0"/>
                          <a:ea typeface="+mn-ea"/>
                          <a:cs typeface="Calibri" pitchFamily="34" charset="0"/>
                        </a:rPr>
                        <a:t>O. </a:t>
                      </a:r>
                      <a:r>
                        <a:rPr lang="es-PE" sz="950" u="none" strike="noStrike" kern="1200" dirty="0">
                          <a:solidFill>
                            <a:schemeClr val="dk1"/>
                          </a:solidFill>
                          <a:effectLst/>
                          <a:latin typeface="Arial Narrow" pitchFamily="34" charset="0"/>
                          <a:ea typeface="+mn-ea"/>
                          <a:cs typeface="Calibri" pitchFamily="34" charset="0"/>
                        </a:rPr>
                        <a:t>R. BENAVIDES / AV. </a:t>
                      </a:r>
                      <a:r>
                        <a:rPr lang="es-PE" sz="950" u="none" strike="noStrike" kern="1200" dirty="0" smtClean="0">
                          <a:solidFill>
                            <a:schemeClr val="dk1"/>
                          </a:solidFill>
                          <a:effectLst/>
                          <a:latin typeface="Arial Narrow" pitchFamily="34" charset="0"/>
                          <a:ea typeface="+mn-ea"/>
                          <a:cs typeface="Calibri" pitchFamily="34" charset="0"/>
                        </a:rPr>
                        <a:t>INSURGENTES</a:t>
                      </a:r>
                      <a:endParaRPr lang="es-PE" sz="950" u="none" strike="noStrike" kern="1200" dirty="0">
                        <a:solidFill>
                          <a:schemeClr val="dk1"/>
                        </a:solidFill>
                        <a:effectLst/>
                        <a:latin typeface="Arial Narrow" pitchFamily="34" charset="0"/>
                        <a:ea typeface="+mn-ea"/>
                        <a:cs typeface="Calibri" pitchFamily="34" charset="0"/>
                      </a:endParaRPr>
                    </a:p>
                  </a:txBody>
                  <a:tcPr marL="44450" marR="44450" marT="0" marB="0" anchor="ctr">
                    <a:noFill/>
                  </a:tcPr>
                </a:tc>
                <a:tc>
                  <a:txBody>
                    <a:bodyPr/>
                    <a:lstStyle/>
                    <a:p>
                      <a:pPr algn="l">
                        <a:spcAft>
                          <a:spcPts val="0"/>
                        </a:spcAft>
                      </a:pPr>
                      <a:r>
                        <a:rPr lang="es-PE" sz="950" dirty="0" smtClean="0">
                          <a:effectLst/>
                          <a:latin typeface="Arial Narrow" pitchFamily="34" charset="0"/>
                          <a:ea typeface="Times New Roman"/>
                          <a:cs typeface="Times New Roman"/>
                        </a:rPr>
                        <a:t>56. AV</a:t>
                      </a:r>
                      <a:r>
                        <a:rPr lang="es-PE" sz="950" dirty="0">
                          <a:effectLst/>
                          <a:latin typeface="Arial Narrow" pitchFamily="34" charset="0"/>
                          <a:ea typeface="Times New Roman"/>
                          <a:cs typeface="Times New Roman"/>
                        </a:rPr>
                        <a:t>. PACASMAYO / AV. BOCANEGRA</a:t>
                      </a:r>
                    </a:p>
                  </a:txBody>
                  <a:tcPr marL="44450" marR="44450" marT="0" marB="0" anchor="ctr">
                    <a:noFill/>
                  </a:tcPr>
                </a:tc>
              </a:tr>
              <a:tr h="152567">
                <a:tc>
                  <a:txBody>
                    <a:bodyPr/>
                    <a:lstStyle/>
                    <a:p>
                      <a:pPr algn="l">
                        <a:spcAft>
                          <a:spcPts val="0"/>
                        </a:spcAft>
                      </a:pPr>
                      <a:r>
                        <a:rPr lang="es-PE" sz="950" dirty="0" smtClean="0">
                          <a:effectLst/>
                          <a:latin typeface="Arial Narrow" pitchFamily="34" charset="0"/>
                          <a:ea typeface="Times New Roman"/>
                          <a:cs typeface="Times New Roman"/>
                        </a:rPr>
                        <a:t>21. AV</a:t>
                      </a:r>
                      <a:r>
                        <a:rPr lang="es-PE" sz="950" dirty="0">
                          <a:effectLst/>
                          <a:latin typeface="Arial Narrow" pitchFamily="34" charset="0"/>
                          <a:ea typeface="Times New Roman"/>
                          <a:cs typeface="Times New Roman"/>
                        </a:rPr>
                        <a:t>. </a:t>
                      </a:r>
                      <a:r>
                        <a:rPr lang="es-PE" sz="950" dirty="0" smtClean="0">
                          <a:effectLst/>
                          <a:latin typeface="Arial Narrow" pitchFamily="34" charset="0"/>
                          <a:ea typeface="Times New Roman"/>
                          <a:cs typeface="Times New Roman"/>
                        </a:rPr>
                        <a:t>O. </a:t>
                      </a:r>
                      <a:r>
                        <a:rPr lang="es-PE" sz="950" dirty="0">
                          <a:effectLst/>
                          <a:latin typeface="Arial Narrow" pitchFamily="34" charset="0"/>
                          <a:ea typeface="Times New Roman"/>
                          <a:cs typeface="Times New Roman"/>
                        </a:rPr>
                        <a:t>R. BENAVIDES - CDRA. 40</a:t>
                      </a:r>
                    </a:p>
                  </a:txBody>
                  <a:tcPr marL="44450" marR="44450" marT="0" marB="0" anchor="ctr">
                    <a:noFill/>
                  </a:tcPr>
                </a:tc>
                <a:tc>
                  <a:txBody>
                    <a:bodyPr/>
                    <a:lstStyle/>
                    <a:p>
                      <a:pPr algn="l">
                        <a:spcAft>
                          <a:spcPts val="0"/>
                        </a:spcAft>
                      </a:pPr>
                      <a:r>
                        <a:rPr lang="es-PE" sz="950" dirty="0" smtClean="0">
                          <a:effectLst/>
                          <a:latin typeface="Arial Narrow" pitchFamily="34" charset="0"/>
                          <a:ea typeface="Times New Roman"/>
                          <a:cs typeface="Times New Roman"/>
                        </a:rPr>
                        <a:t>57. AV</a:t>
                      </a:r>
                      <a:r>
                        <a:rPr lang="es-PE" sz="950" dirty="0">
                          <a:effectLst/>
                          <a:latin typeface="Arial Narrow" pitchFamily="34" charset="0"/>
                          <a:ea typeface="Times New Roman"/>
                          <a:cs typeface="Times New Roman"/>
                        </a:rPr>
                        <a:t>. PACASMAYO / AV. COLECTORA</a:t>
                      </a:r>
                    </a:p>
                  </a:txBody>
                  <a:tcPr marL="44450" marR="44450" marT="0" marB="0" anchor="ctr">
                    <a:solidFill>
                      <a:schemeClr val="bg1">
                        <a:lumMod val="85000"/>
                      </a:schemeClr>
                    </a:solidFill>
                  </a:tcPr>
                </a:tc>
              </a:tr>
              <a:tr h="152567">
                <a:tc>
                  <a:txBody>
                    <a:bodyPr/>
                    <a:lstStyle/>
                    <a:p>
                      <a:pPr algn="l">
                        <a:spcAft>
                          <a:spcPts val="0"/>
                        </a:spcAft>
                      </a:pPr>
                      <a:r>
                        <a:rPr lang="es-PE" sz="950" dirty="0" smtClean="0">
                          <a:effectLst/>
                          <a:latin typeface="Arial Narrow" pitchFamily="34" charset="0"/>
                          <a:ea typeface="Times New Roman"/>
                          <a:cs typeface="Times New Roman"/>
                        </a:rPr>
                        <a:t>22. AV</a:t>
                      </a:r>
                      <a:r>
                        <a:rPr lang="es-PE" sz="950" dirty="0">
                          <a:effectLst/>
                          <a:latin typeface="Arial Narrow" pitchFamily="34" charset="0"/>
                          <a:ea typeface="Times New Roman"/>
                          <a:cs typeface="Times New Roman"/>
                        </a:rPr>
                        <a:t>. </a:t>
                      </a:r>
                      <a:r>
                        <a:rPr lang="es-PE" sz="950" dirty="0" smtClean="0">
                          <a:effectLst/>
                          <a:latin typeface="Arial Narrow" pitchFamily="34" charset="0"/>
                          <a:ea typeface="Times New Roman"/>
                          <a:cs typeface="Times New Roman"/>
                        </a:rPr>
                        <a:t>O. </a:t>
                      </a:r>
                      <a:r>
                        <a:rPr lang="es-PE" sz="950" dirty="0">
                          <a:effectLst/>
                          <a:latin typeface="Arial Narrow" pitchFamily="34" charset="0"/>
                          <a:ea typeface="Times New Roman"/>
                          <a:cs typeface="Times New Roman"/>
                        </a:rPr>
                        <a:t>R. BENAVIDES / AV. SAN </a:t>
                      </a:r>
                      <a:r>
                        <a:rPr lang="es-PE" sz="950" dirty="0" err="1">
                          <a:effectLst/>
                          <a:latin typeface="Arial Narrow" pitchFamily="34" charset="0"/>
                          <a:ea typeface="Times New Roman"/>
                          <a:cs typeface="Times New Roman"/>
                        </a:rPr>
                        <a:t>JOSE</a:t>
                      </a:r>
                      <a:endParaRPr lang="es-PE" sz="950" dirty="0">
                        <a:effectLst/>
                        <a:latin typeface="Arial Narrow" pitchFamily="34" charset="0"/>
                        <a:ea typeface="Times New Roman"/>
                        <a:cs typeface="Times New Roman"/>
                      </a:endParaRPr>
                    </a:p>
                  </a:txBody>
                  <a:tcPr marL="44450" marR="44450" marT="0" marB="0" anchor="ctr">
                    <a:noFill/>
                  </a:tcPr>
                </a:tc>
                <a:tc>
                  <a:txBody>
                    <a:bodyPr/>
                    <a:lstStyle/>
                    <a:p>
                      <a:pPr algn="l">
                        <a:spcAft>
                          <a:spcPts val="0"/>
                        </a:spcAft>
                      </a:pPr>
                      <a:r>
                        <a:rPr lang="es-PE" sz="950" dirty="0" smtClean="0">
                          <a:effectLst/>
                          <a:latin typeface="Arial Narrow" pitchFamily="34" charset="0"/>
                          <a:ea typeface="Times New Roman"/>
                          <a:cs typeface="Times New Roman"/>
                        </a:rPr>
                        <a:t>58.</a:t>
                      </a:r>
                      <a:r>
                        <a:rPr lang="es-PE" sz="950" baseline="0" dirty="0" smtClean="0">
                          <a:effectLst/>
                          <a:latin typeface="Arial Narrow" pitchFamily="34" charset="0"/>
                          <a:ea typeface="Times New Roman"/>
                          <a:cs typeface="Times New Roman"/>
                        </a:rPr>
                        <a:t> </a:t>
                      </a:r>
                      <a:r>
                        <a:rPr lang="es-PE" sz="950" dirty="0" smtClean="0">
                          <a:effectLst/>
                          <a:latin typeface="Arial Narrow" pitchFamily="34" charset="0"/>
                          <a:ea typeface="Times New Roman"/>
                          <a:cs typeface="Times New Roman"/>
                        </a:rPr>
                        <a:t>AV</a:t>
                      </a:r>
                      <a:r>
                        <a:rPr lang="es-PE" sz="950" dirty="0">
                          <a:effectLst/>
                          <a:latin typeface="Arial Narrow" pitchFamily="34" charset="0"/>
                          <a:ea typeface="Times New Roman"/>
                          <a:cs typeface="Times New Roman"/>
                        </a:rPr>
                        <a:t>. LOS DOMINICOS / AV. BOCANEGRA</a:t>
                      </a:r>
                    </a:p>
                  </a:txBody>
                  <a:tcPr marL="44450" marR="44450" marT="0" marB="0" anchor="ctr">
                    <a:noFill/>
                  </a:tcPr>
                </a:tc>
              </a:tr>
              <a:tr h="152567">
                <a:tc>
                  <a:txBody>
                    <a:bodyPr/>
                    <a:lstStyle/>
                    <a:p>
                      <a:pPr algn="l">
                        <a:spcAft>
                          <a:spcPts val="0"/>
                        </a:spcAft>
                      </a:pPr>
                      <a:r>
                        <a:rPr lang="en-US" sz="950" dirty="0" smtClean="0">
                          <a:effectLst/>
                          <a:latin typeface="Arial Narrow" pitchFamily="34" charset="0"/>
                          <a:ea typeface="Times New Roman"/>
                          <a:cs typeface="Times New Roman"/>
                        </a:rPr>
                        <a:t>23.</a:t>
                      </a:r>
                      <a:r>
                        <a:rPr lang="en-US" sz="950" baseline="0" dirty="0" smtClean="0">
                          <a:effectLst/>
                          <a:latin typeface="Arial Narrow" pitchFamily="34" charset="0"/>
                          <a:ea typeface="Times New Roman"/>
                          <a:cs typeface="Times New Roman"/>
                        </a:rPr>
                        <a:t> </a:t>
                      </a:r>
                      <a:r>
                        <a:rPr lang="en-US" sz="950" dirty="0" smtClean="0">
                          <a:effectLst/>
                          <a:latin typeface="Arial Narrow" pitchFamily="34" charset="0"/>
                          <a:ea typeface="Times New Roman"/>
                          <a:cs typeface="Times New Roman"/>
                        </a:rPr>
                        <a:t>AV</a:t>
                      </a:r>
                      <a:r>
                        <a:rPr lang="en-US" sz="950" dirty="0">
                          <a:effectLst/>
                          <a:latin typeface="Arial Narrow" pitchFamily="34" charset="0"/>
                          <a:ea typeface="Times New Roman"/>
                          <a:cs typeface="Times New Roman"/>
                        </a:rPr>
                        <a:t>. </a:t>
                      </a:r>
                      <a:r>
                        <a:rPr lang="en-US" sz="950" dirty="0" smtClean="0">
                          <a:effectLst/>
                          <a:latin typeface="Arial Narrow" pitchFamily="34" charset="0"/>
                          <a:ea typeface="Times New Roman"/>
                          <a:cs typeface="Times New Roman"/>
                        </a:rPr>
                        <a:t>O. </a:t>
                      </a:r>
                      <a:r>
                        <a:rPr lang="en-US" sz="950" dirty="0">
                          <a:effectLst/>
                          <a:latin typeface="Arial Narrow" pitchFamily="34" charset="0"/>
                          <a:ea typeface="Times New Roman"/>
                          <a:cs typeface="Times New Roman"/>
                        </a:rPr>
                        <a:t>R. BENAVIDES / AV. E. </a:t>
                      </a:r>
                      <a:r>
                        <a:rPr lang="en-US" sz="950" dirty="0" err="1">
                          <a:effectLst/>
                          <a:latin typeface="Arial Narrow" pitchFamily="34" charset="0"/>
                          <a:ea typeface="Times New Roman"/>
                          <a:cs typeface="Times New Roman"/>
                        </a:rPr>
                        <a:t>MEIGGS</a:t>
                      </a:r>
                      <a:endParaRPr lang="es-PE" sz="950" dirty="0">
                        <a:effectLst/>
                        <a:latin typeface="Arial Narrow" pitchFamily="34" charset="0"/>
                        <a:ea typeface="Times New Roman"/>
                        <a:cs typeface="Times New Roman"/>
                      </a:endParaRPr>
                    </a:p>
                  </a:txBody>
                  <a:tcPr marL="44450" marR="44450" marT="0" marB="0" anchor="ctr">
                    <a:noFill/>
                  </a:tcPr>
                </a:tc>
                <a:tc>
                  <a:txBody>
                    <a:bodyPr/>
                    <a:lstStyle/>
                    <a:p>
                      <a:pPr algn="l">
                        <a:spcAft>
                          <a:spcPts val="0"/>
                        </a:spcAft>
                      </a:pPr>
                      <a:r>
                        <a:rPr lang="es-PE" sz="950" dirty="0" smtClean="0">
                          <a:effectLst/>
                          <a:latin typeface="Arial Narrow" pitchFamily="34" charset="0"/>
                          <a:ea typeface="Times New Roman"/>
                          <a:cs typeface="Times New Roman"/>
                        </a:rPr>
                        <a:t>59. AV</a:t>
                      </a:r>
                      <a:r>
                        <a:rPr lang="es-PE" sz="950" dirty="0">
                          <a:effectLst/>
                          <a:latin typeface="Arial Narrow" pitchFamily="34" charset="0"/>
                          <a:ea typeface="Times New Roman"/>
                          <a:cs typeface="Times New Roman"/>
                        </a:rPr>
                        <a:t>. LOS DOMINICOS / AV. EL OLIVAR</a:t>
                      </a:r>
                    </a:p>
                  </a:txBody>
                  <a:tcPr marL="44450" marR="44450" marT="0" marB="0" anchor="ctr">
                    <a:noFill/>
                  </a:tcPr>
                </a:tc>
              </a:tr>
              <a:tr h="152567">
                <a:tc>
                  <a:txBody>
                    <a:bodyPr/>
                    <a:lstStyle/>
                    <a:p>
                      <a:pPr algn="l">
                        <a:spcAft>
                          <a:spcPts val="0"/>
                        </a:spcAft>
                      </a:pPr>
                      <a:r>
                        <a:rPr lang="es-PE" sz="950" dirty="0" smtClean="0">
                          <a:effectLst/>
                          <a:latin typeface="Arial Narrow" pitchFamily="34" charset="0"/>
                          <a:ea typeface="Times New Roman"/>
                          <a:cs typeface="Times New Roman"/>
                        </a:rPr>
                        <a:t>24. AV</a:t>
                      </a:r>
                      <a:r>
                        <a:rPr lang="es-PE" sz="950" dirty="0">
                          <a:effectLst/>
                          <a:latin typeface="Arial Narrow" pitchFamily="34" charset="0"/>
                          <a:ea typeface="Times New Roman"/>
                          <a:cs typeface="Times New Roman"/>
                        </a:rPr>
                        <a:t>. ATALAYA / AV. CONTRALMIRANTE MORA</a:t>
                      </a:r>
                    </a:p>
                  </a:txBody>
                  <a:tcPr marL="44450" marR="44450" marT="0" marB="0" anchor="ctr">
                    <a:noFill/>
                  </a:tcPr>
                </a:tc>
                <a:tc>
                  <a:txBody>
                    <a:bodyPr/>
                    <a:lstStyle/>
                    <a:p>
                      <a:pPr algn="l">
                        <a:spcAft>
                          <a:spcPts val="0"/>
                        </a:spcAft>
                      </a:pPr>
                      <a:r>
                        <a:rPr lang="es-PE" sz="950" dirty="0" smtClean="0">
                          <a:effectLst/>
                          <a:latin typeface="Arial Narrow" pitchFamily="34" charset="0"/>
                          <a:ea typeface="Times New Roman"/>
                          <a:cs typeface="Times New Roman"/>
                        </a:rPr>
                        <a:t>60. AV</a:t>
                      </a:r>
                      <a:r>
                        <a:rPr lang="es-PE" sz="950" dirty="0">
                          <a:effectLst/>
                          <a:latin typeface="Arial Narrow" pitchFamily="34" charset="0"/>
                          <a:ea typeface="Times New Roman"/>
                          <a:cs typeface="Times New Roman"/>
                        </a:rPr>
                        <a:t>. A. </a:t>
                      </a:r>
                      <a:r>
                        <a:rPr lang="es-PE" sz="950" dirty="0" err="1">
                          <a:effectLst/>
                          <a:latin typeface="Arial Narrow" pitchFamily="34" charset="0"/>
                          <a:ea typeface="Times New Roman"/>
                          <a:cs typeface="Times New Roman"/>
                        </a:rPr>
                        <a:t>BERTELLO</a:t>
                      </a:r>
                      <a:r>
                        <a:rPr lang="es-PE" sz="950" dirty="0">
                          <a:effectLst/>
                          <a:latin typeface="Arial Narrow" pitchFamily="34" charset="0"/>
                          <a:ea typeface="Times New Roman"/>
                          <a:cs typeface="Times New Roman"/>
                        </a:rPr>
                        <a:t> / AV. BOCANEGRA</a:t>
                      </a:r>
                    </a:p>
                  </a:txBody>
                  <a:tcPr marL="44450" marR="44450" marT="0" marB="0" anchor="ctr">
                    <a:noFill/>
                  </a:tcPr>
                </a:tc>
              </a:tr>
              <a:tr h="152567">
                <a:tc>
                  <a:txBody>
                    <a:bodyPr/>
                    <a:lstStyle/>
                    <a:p>
                      <a:pPr algn="l">
                        <a:spcAft>
                          <a:spcPts val="0"/>
                        </a:spcAft>
                      </a:pPr>
                      <a:r>
                        <a:rPr lang="es-PE" sz="950" dirty="0" smtClean="0">
                          <a:effectLst/>
                          <a:latin typeface="Arial Narrow" pitchFamily="34" charset="0"/>
                          <a:ea typeface="Times New Roman"/>
                          <a:cs typeface="Times New Roman"/>
                        </a:rPr>
                        <a:t>25. AV</a:t>
                      </a:r>
                      <a:r>
                        <a:rPr lang="es-PE" sz="950" dirty="0">
                          <a:effectLst/>
                          <a:latin typeface="Arial Narrow" pitchFamily="34" charset="0"/>
                          <a:ea typeface="Times New Roman"/>
                          <a:cs typeface="Times New Roman"/>
                        </a:rPr>
                        <a:t>. DE LA ALAMEDA /AV. SANTA ROSA</a:t>
                      </a:r>
                    </a:p>
                  </a:txBody>
                  <a:tcPr marL="44450" marR="44450" marT="0" marB="0" anchor="ctr">
                    <a:noFill/>
                  </a:tcPr>
                </a:tc>
                <a:tc>
                  <a:txBody>
                    <a:bodyPr/>
                    <a:lstStyle/>
                    <a:p>
                      <a:pPr algn="l">
                        <a:spcAft>
                          <a:spcPts val="0"/>
                        </a:spcAft>
                      </a:pPr>
                      <a:r>
                        <a:rPr lang="es-PE" sz="950" dirty="0" smtClean="0">
                          <a:effectLst/>
                          <a:latin typeface="Arial Narrow" pitchFamily="34" charset="0"/>
                          <a:ea typeface="Times New Roman"/>
                          <a:cs typeface="Times New Roman"/>
                        </a:rPr>
                        <a:t>61. AV</a:t>
                      </a:r>
                      <a:r>
                        <a:rPr lang="es-PE" sz="950" dirty="0">
                          <a:effectLst/>
                          <a:latin typeface="Arial Narrow" pitchFamily="34" charset="0"/>
                          <a:ea typeface="Times New Roman"/>
                          <a:cs typeface="Times New Roman"/>
                        </a:rPr>
                        <a:t>. A. </a:t>
                      </a:r>
                      <a:r>
                        <a:rPr lang="es-PE" sz="950" dirty="0" err="1">
                          <a:effectLst/>
                          <a:latin typeface="Arial Narrow" pitchFamily="34" charset="0"/>
                          <a:ea typeface="Times New Roman"/>
                          <a:cs typeface="Times New Roman"/>
                        </a:rPr>
                        <a:t>BERTELLO</a:t>
                      </a:r>
                      <a:r>
                        <a:rPr lang="es-PE" sz="950" dirty="0">
                          <a:effectLst/>
                          <a:latin typeface="Arial Narrow" pitchFamily="34" charset="0"/>
                          <a:ea typeface="Times New Roman"/>
                          <a:cs typeface="Times New Roman"/>
                        </a:rPr>
                        <a:t> / AV. CANTA CALLAO</a:t>
                      </a:r>
                    </a:p>
                  </a:txBody>
                  <a:tcPr marL="44450" marR="44450" marT="0" marB="0" anchor="ctr">
                    <a:noFill/>
                  </a:tcPr>
                </a:tc>
              </a:tr>
              <a:tr h="152567">
                <a:tc>
                  <a:txBody>
                    <a:bodyPr/>
                    <a:lstStyle/>
                    <a:p>
                      <a:pPr algn="l">
                        <a:spcAft>
                          <a:spcPts val="0"/>
                        </a:spcAft>
                      </a:pPr>
                      <a:r>
                        <a:rPr lang="es-PE" sz="950" dirty="0" smtClean="0">
                          <a:effectLst/>
                          <a:latin typeface="Arial Narrow" pitchFamily="34" charset="0"/>
                          <a:ea typeface="Times New Roman"/>
                          <a:cs typeface="Times New Roman"/>
                        </a:rPr>
                        <a:t>26. AV</a:t>
                      </a:r>
                      <a:r>
                        <a:rPr lang="es-PE" sz="950" dirty="0">
                          <a:effectLst/>
                          <a:latin typeface="Arial Narrow" pitchFamily="34" charset="0"/>
                          <a:ea typeface="Times New Roman"/>
                          <a:cs typeface="Times New Roman"/>
                        </a:rPr>
                        <a:t>. ARGENTINA - CDRA. 8</a:t>
                      </a:r>
                    </a:p>
                  </a:txBody>
                  <a:tcPr marL="44450" marR="44450" marT="0" marB="0" anchor="ctr">
                    <a:noFill/>
                  </a:tcPr>
                </a:tc>
                <a:tc>
                  <a:txBody>
                    <a:bodyPr/>
                    <a:lstStyle/>
                    <a:p>
                      <a:pPr algn="l">
                        <a:spcAft>
                          <a:spcPts val="0"/>
                        </a:spcAft>
                      </a:pPr>
                      <a:r>
                        <a:rPr lang="es-PE" sz="950" dirty="0" smtClean="0">
                          <a:effectLst/>
                          <a:latin typeface="Arial Narrow" pitchFamily="34" charset="0"/>
                          <a:ea typeface="Times New Roman"/>
                          <a:cs typeface="Times New Roman"/>
                        </a:rPr>
                        <a:t>62. AV</a:t>
                      </a:r>
                      <a:r>
                        <a:rPr lang="es-PE" sz="950" dirty="0">
                          <a:effectLst/>
                          <a:latin typeface="Arial Narrow" pitchFamily="34" charset="0"/>
                          <a:ea typeface="Times New Roman"/>
                          <a:cs typeface="Times New Roman"/>
                        </a:rPr>
                        <a:t>. TOMAS VALLE / GAMARRA </a:t>
                      </a:r>
                      <a:r>
                        <a:rPr lang="es-PE" sz="950" dirty="0" err="1">
                          <a:effectLst/>
                          <a:latin typeface="Arial Narrow" pitchFamily="34" charset="0"/>
                          <a:ea typeface="Times New Roman"/>
                          <a:cs typeface="Times New Roman"/>
                        </a:rPr>
                        <a:t>HD</a:t>
                      </a:r>
                      <a:endParaRPr lang="es-PE" sz="950" dirty="0">
                        <a:effectLst/>
                        <a:latin typeface="Arial Narrow" pitchFamily="34" charset="0"/>
                        <a:ea typeface="Times New Roman"/>
                        <a:cs typeface="Times New Roman"/>
                      </a:endParaRPr>
                    </a:p>
                  </a:txBody>
                  <a:tcPr marL="44450" marR="44450" marT="0" marB="0" anchor="ctr">
                    <a:noFill/>
                  </a:tcPr>
                </a:tc>
              </a:tr>
              <a:tr h="149653">
                <a:tc>
                  <a:txBody>
                    <a:bodyPr/>
                    <a:lstStyle/>
                    <a:p>
                      <a:pPr algn="l">
                        <a:spcAft>
                          <a:spcPts val="0"/>
                        </a:spcAft>
                      </a:pPr>
                      <a:r>
                        <a:rPr lang="es-PE" sz="950" dirty="0" smtClean="0">
                          <a:effectLst/>
                          <a:latin typeface="Arial Narrow" pitchFamily="34" charset="0"/>
                          <a:ea typeface="Times New Roman"/>
                          <a:cs typeface="Times New Roman"/>
                        </a:rPr>
                        <a:t>27. OVALO </a:t>
                      </a:r>
                      <a:r>
                        <a:rPr lang="es-PE" sz="950" dirty="0">
                          <a:effectLst/>
                          <a:latin typeface="Arial Narrow" pitchFamily="34" charset="0"/>
                          <a:ea typeface="Times New Roman"/>
                          <a:cs typeface="Times New Roman"/>
                        </a:rPr>
                        <a:t>CENTENARIO</a:t>
                      </a:r>
                    </a:p>
                  </a:txBody>
                  <a:tcPr marL="44450" marR="44450" marT="0" marB="0" anchor="ctr">
                    <a:noFill/>
                  </a:tcPr>
                </a:tc>
                <a:tc>
                  <a:txBody>
                    <a:bodyPr/>
                    <a:lstStyle/>
                    <a:p>
                      <a:pPr algn="l">
                        <a:spcAft>
                          <a:spcPts val="0"/>
                        </a:spcAft>
                      </a:pPr>
                      <a:r>
                        <a:rPr lang="es-PE" sz="950" dirty="0" smtClean="0">
                          <a:effectLst/>
                          <a:latin typeface="Arial Narrow" pitchFamily="34" charset="0"/>
                          <a:ea typeface="Times New Roman"/>
                          <a:cs typeface="Times New Roman"/>
                        </a:rPr>
                        <a:t>63. </a:t>
                      </a:r>
                      <a:r>
                        <a:rPr lang="es-PE" sz="950" dirty="0" err="1" smtClean="0">
                          <a:effectLst/>
                          <a:latin typeface="Arial Narrow" pitchFamily="34" charset="0"/>
                          <a:ea typeface="Times New Roman"/>
                          <a:cs typeface="Times New Roman"/>
                        </a:rPr>
                        <a:t>APURIMAC</a:t>
                      </a:r>
                      <a:r>
                        <a:rPr lang="es-PE" sz="950" dirty="0" smtClean="0">
                          <a:effectLst/>
                          <a:latin typeface="Arial Narrow" pitchFamily="34" charset="0"/>
                          <a:ea typeface="Times New Roman"/>
                          <a:cs typeface="Times New Roman"/>
                        </a:rPr>
                        <a:t> </a:t>
                      </a:r>
                      <a:r>
                        <a:rPr lang="es-PE" sz="950" dirty="0">
                          <a:effectLst/>
                          <a:latin typeface="Arial Narrow" pitchFamily="34" charset="0"/>
                          <a:ea typeface="Times New Roman"/>
                          <a:cs typeface="Times New Roman"/>
                        </a:rPr>
                        <a:t>/ </a:t>
                      </a:r>
                      <a:r>
                        <a:rPr lang="es-PE" sz="950" dirty="0" err="1">
                          <a:effectLst/>
                          <a:latin typeface="Arial Narrow" pitchFamily="34" charset="0"/>
                          <a:ea typeface="Times New Roman"/>
                          <a:cs typeface="Times New Roman"/>
                        </a:rPr>
                        <a:t>VIGIL</a:t>
                      </a:r>
                      <a:endParaRPr lang="es-PE" sz="950" dirty="0">
                        <a:effectLst/>
                        <a:latin typeface="Arial Narrow" pitchFamily="34" charset="0"/>
                        <a:ea typeface="Times New Roman"/>
                        <a:cs typeface="Times New Roman"/>
                      </a:endParaRPr>
                    </a:p>
                  </a:txBody>
                  <a:tcPr marL="44450" marR="44450" marT="0" marB="0" anchor="ctr">
                    <a:noFill/>
                  </a:tcPr>
                </a:tc>
              </a:tr>
              <a:tr h="152567">
                <a:tc>
                  <a:txBody>
                    <a:bodyPr/>
                    <a:lstStyle/>
                    <a:p>
                      <a:pPr algn="l">
                        <a:spcAft>
                          <a:spcPts val="0"/>
                        </a:spcAft>
                      </a:pPr>
                      <a:r>
                        <a:rPr lang="es-PE" sz="950" dirty="0" smtClean="0">
                          <a:effectLst/>
                          <a:latin typeface="Arial Narrow" pitchFamily="34" charset="0"/>
                          <a:ea typeface="Times New Roman"/>
                          <a:cs typeface="Times New Roman"/>
                        </a:rPr>
                        <a:t>28. AV</a:t>
                      </a:r>
                      <a:r>
                        <a:rPr lang="es-PE" sz="950" dirty="0">
                          <a:effectLst/>
                          <a:latin typeface="Arial Narrow" pitchFamily="34" charset="0"/>
                          <a:ea typeface="Times New Roman"/>
                          <a:cs typeface="Times New Roman"/>
                        </a:rPr>
                        <a:t>. ARGENTINA / AV. SANTA ROSA</a:t>
                      </a:r>
                    </a:p>
                  </a:txBody>
                  <a:tcPr marL="44450" marR="44450" marT="0" marB="0" anchor="ctr">
                    <a:noFill/>
                  </a:tcPr>
                </a:tc>
                <a:tc>
                  <a:txBody>
                    <a:bodyPr/>
                    <a:lstStyle/>
                    <a:p>
                      <a:pPr algn="l">
                        <a:spcAft>
                          <a:spcPts val="0"/>
                        </a:spcAft>
                      </a:pPr>
                      <a:r>
                        <a:rPr lang="es-PE" sz="950" dirty="0" smtClean="0">
                          <a:effectLst/>
                          <a:latin typeface="Arial Narrow" pitchFamily="34" charset="0"/>
                          <a:ea typeface="Times New Roman"/>
                          <a:cs typeface="Times New Roman"/>
                        </a:rPr>
                        <a:t>64. AV</a:t>
                      </a:r>
                      <a:r>
                        <a:rPr lang="es-PE" sz="950" dirty="0">
                          <a:effectLst/>
                          <a:latin typeface="Arial Narrow" pitchFamily="34" charset="0"/>
                          <a:ea typeface="Times New Roman"/>
                          <a:cs typeface="Times New Roman"/>
                        </a:rPr>
                        <a:t>. PACASMAYO / </a:t>
                      </a:r>
                      <a:r>
                        <a:rPr lang="es-PE" sz="950" dirty="0" err="1">
                          <a:effectLst/>
                          <a:latin typeface="Arial Narrow" pitchFamily="34" charset="0"/>
                          <a:ea typeface="Times New Roman"/>
                          <a:cs typeface="Times New Roman"/>
                        </a:rPr>
                        <a:t>QUILCA</a:t>
                      </a:r>
                      <a:r>
                        <a:rPr lang="es-PE" sz="950" dirty="0">
                          <a:effectLst/>
                          <a:latin typeface="Arial Narrow" pitchFamily="34" charset="0"/>
                          <a:ea typeface="Times New Roman"/>
                          <a:cs typeface="Times New Roman"/>
                        </a:rPr>
                        <a:t> </a:t>
                      </a:r>
                      <a:r>
                        <a:rPr lang="es-PE" sz="950" dirty="0" err="1">
                          <a:effectLst/>
                          <a:latin typeface="Arial Narrow" pitchFamily="34" charset="0"/>
                          <a:ea typeface="Times New Roman"/>
                          <a:cs typeface="Times New Roman"/>
                        </a:rPr>
                        <a:t>HD</a:t>
                      </a:r>
                      <a:endParaRPr lang="es-PE" sz="950" dirty="0">
                        <a:effectLst/>
                        <a:latin typeface="Arial Narrow" pitchFamily="34" charset="0"/>
                        <a:ea typeface="Times New Roman"/>
                        <a:cs typeface="Times New Roman"/>
                      </a:endParaRPr>
                    </a:p>
                  </a:txBody>
                  <a:tcPr marL="44450" marR="44450" marT="0" marB="0" anchor="ctr">
                    <a:noFill/>
                  </a:tcPr>
                </a:tc>
              </a:tr>
              <a:tr h="152567">
                <a:tc>
                  <a:txBody>
                    <a:bodyPr/>
                    <a:lstStyle/>
                    <a:p>
                      <a:pPr algn="l">
                        <a:spcAft>
                          <a:spcPts val="0"/>
                        </a:spcAft>
                      </a:pPr>
                      <a:r>
                        <a:rPr lang="es-PE" sz="950" dirty="0" smtClean="0">
                          <a:effectLst/>
                          <a:latin typeface="Arial Narrow" pitchFamily="34" charset="0"/>
                          <a:ea typeface="Times New Roman"/>
                          <a:cs typeface="Times New Roman"/>
                        </a:rPr>
                        <a:t>29. AV</a:t>
                      </a:r>
                      <a:r>
                        <a:rPr lang="es-PE" sz="950" dirty="0">
                          <a:effectLst/>
                          <a:latin typeface="Arial Narrow" pitchFamily="34" charset="0"/>
                          <a:ea typeface="Times New Roman"/>
                          <a:cs typeface="Times New Roman"/>
                        </a:rPr>
                        <a:t>. ARGENTINA / </a:t>
                      </a:r>
                      <a:r>
                        <a:rPr lang="es-PE" sz="950" dirty="0" err="1">
                          <a:effectLst/>
                          <a:latin typeface="Arial Narrow" pitchFamily="34" charset="0"/>
                          <a:ea typeface="Times New Roman"/>
                          <a:cs typeface="Times New Roman"/>
                        </a:rPr>
                        <a:t>PSJ</a:t>
                      </a:r>
                      <a:r>
                        <a:rPr lang="es-PE" sz="950" dirty="0">
                          <a:effectLst/>
                          <a:latin typeface="Arial Narrow" pitchFamily="34" charset="0"/>
                          <a:ea typeface="Times New Roman"/>
                          <a:cs typeface="Times New Roman"/>
                        </a:rPr>
                        <a:t>. EL SOL</a:t>
                      </a:r>
                    </a:p>
                  </a:txBody>
                  <a:tcPr marL="44450" marR="44450" marT="0" marB="0" anchor="ctr">
                    <a:noFill/>
                  </a:tcPr>
                </a:tc>
                <a:tc>
                  <a:txBody>
                    <a:bodyPr/>
                    <a:lstStyle/>
                    <a:p>
                      <a:pPr algn="l">
                        <a:spcAft>
                          <a:spcPts val="0"/>
                        </a:spcAft>
                      </a:pPr>
                      <a:r>
                        <a:rPr lang="es-PE" sz="950" dirty="0" smtClean="0">
                          <a:effectLst/>
                          <a:latin typeface="Arial Narrow" pitchFamily="34" charset="0"/>
                          <a:ea typeface="Times New Roman"/>
                          <a:cs typeface="Times New Roman"/>
                        </a:rPr>
                        <a:t>65. AV</a:t>
                      </a:r>
                      <a:r>
                        <a:rPr lang="es-PE" sz="950" dirty="0">
                          <a:effectLst/>
                          <a:latin typeface="Arial Narrow" pitchFamily="34" charset="0"/>
                          <a:ea typeface="Times New Roman"/>
                          <a:cs typeface="Times New Roman"/>
                        </a:rPr>
                        <a:t>. ARGENTINA / </a:t>
                      </a:r>
                      <a:r>
                        <a:rPr lang="es-PE" sz="950" dirty="0" err="1">
                          <a:effectLst/>
                          <a:latin typeface="Arial Narrow" pitchFamily="34" charset="0"/>
                          <a:ea typeface="Times New Roman"/>
                          <a:cs typeface="Times New Roman"/>
                        </a:rPr>
                        <a:t>VILLEGA</a:t>
                      </a:r>
                      <a:endParaRPr lang="es-PE" sz="950" dirty="0">
                        <a:effectLst/>
                        <a:latin typeface="Arial Narrow" pitchFamily="34" charset="0"/>
                        <a:ea typeface="Times New Roman"/>
                        <a:cs typeface="Times New Roman"/>
                      </a:endParaRPr>
                    </a:p>
                  </a:txBody>
                  <a:tcPr marL="44450" marR="44450" marT="0" marB="0" anchor="ctr">
                    <a:noFill/>
                  </a:tcPr>
                </a:tc>
              </a:tr>
              <a:tr h="152567">
                <a:tc>
                  <a:txBody>
                    <a:bodyPr/>
                    <a:lstStyle/>
                    <a:p>
                      <a:pPr algn="l">
                        <a:spcAft>
                          <a:spcPts val="0"/>
                        </a:spcAft>
                      </a:pPr>
                      <a:r>
                        <a:rPr lang="es-PE" sz="950" dirty="0" smtClean="0">
                          <a:effectLst/>
                          <a:latin typeface="Arial Narrow" pitchFamily="34" charset="0"/>
                          <a:ea typeface="Times New Roman"/>
                          <a:cs typeface="Times New Roman"/>
                        </a:rPr>
                        <a:t>30. AV</a:t>
                      </a:r>
                      <a:r>
                        <a:rPr lang="es-PE" sz="950" dirty="0">
                          <a:effectLst/>
                          <a:latin typeface="Arial Narrow" pitchFamily="34" charset="0"/>
                          <a:ea typeface="Times New Roman"/>
                          <a:cs typeface="Times New Roman"/>
                        </a:rPr>
                        <a:t>. ARGENTINA / AV. LOS INSURGENTES</a:t>
                      </a:r>
                    </a:p>
                  </a:txBody>
                  <a:tcPr marL="44450" marR="44450" marT="0" marB="0" anchor="ctr">
                    <a:noFill/>
                  </a:tcPr>
                </a:tc>
                <a:tc>
                  <a:txBody>
                    <a:bodyPr/>
                    <a:lstStyle/>
                    <a:p>
                      <a:pPr algn="l">
                        <a:spcAft>
                          <a:spcPts val="0"/>
                        </a:spcAft>
                      </a:pPr>
                      <a:r>
                        <a:rPr lang="es-PE" sz="950" dirty="0" smtClean="0">
                          <a:effectLst/>
                          <a:latin typeface="Arial Narrow" pitchFamily="34" charset="0"/>
                          <a:ea typeface="Times New Roman"/>
                          <a:cs typeface="Times New Roman"/>
                        </a:rPr>
                        <a:t>66. </a:t>
                      </a:r>
                      <a:r>
                        <a:rPr lang="es-PE" sz="950" dirty="0" err="1" smtClean="0">
                          <a:effectLst/>
                          <a:latin typeface="Arial Narrow" pitchFamily="34" charset="0"/>
                          <a:ea typeface="Times New Roman"/>
                          <a:cs typeface="Times New Roman"/>
                        </a:rPr>
                        <a:t>AV.NESTOR</a:t>
                      </a:r>
                      <a:r>
                        <a:rPr lang="es-PE" sz="950" dirty="0" smtClean="0">
                          <a:effectLst/>
                          <a:latin typeface="Arial Narrow" pitchFamily="34" charset="0"/>
                          <a:ea typeface="Times New Roman"/>
                          <a:cs typeface="Times New Roman"/>
                        </a:rPr>
                        <a:t> </a:t>
                      </a:r>
                      <a:r>
                        <a:rPr lang="es-PE" sz="950" dirty="0">
                          <a:effectLst/>
                          <a:latin typeface="Arial Narrow" pitchFamily="34" charset="0"/>
                          <a:ea typeface="Times New Roman"/>
                          <a:cs typeface="Times New Roman"/>
                        </a:rPr>
                        <a:t>GAMBETA / PLAYA IRIS</a:t>
                      </a:r>
                    </a:p>
                  </a:txBody>
                  <a:tcPr marL="44450" marR="44450" marT="0" marB="0" anchor="ctr">
                    <a:noFill/>
                  </a:tcPr>
                </a:tc>
              </a:tr>
              <a:tr h="152567">
                <a:tc>
                  <a:txBody>
                    <a:bodyPr/>
                    <a:lstStyle/>
                    <a:p>
                      <a:pPr algn="l">
                        <a:spcAft>
                          <a:spcPts val="0"/>
                        </a:spcAft>
                      </a:pPr>
                      <a:r>
                        <a:rPr lang="es-PE" sz="950" dirty="0" smtClean="0">
                          <a:effectLst/>
                          <a:latin typeface="Arial Narrow" pitchFamily="34" charset="0"/>
                          <a:ea typeface="Times New Roman"/>
                          <a:cs typeface="Times New Roman"/>
                        </a:rPr>
                        <a:t>31. AV</a:t>
                      </a:r>
                      <a:r>
                        <a:rPr lang="es-PE" sz="950" dirty="0">
                          <a:effectLst/>
                          <a:latin typeface="Arial Narrow" pitchFamily="34" charset="0"/>
                          <a:ea typeface="Times New Roman"/>
                          <a:cs typeface="Times New Roman"/>
                        </a:rPr>
                        <a:t>. ARGENTINA / AV. E. MEIGGS</a:t>
                      </a:r>
                    </a:p>
                  </a:txBody>
                  <a:tcPr marL="44450" marR="44450" marT="0" marB="0" anchor="ctr">
                    <a:noFill/>
                  </a:tcPr>
                </a:tc>
                <a:tc>
                  <a:txBody>
                    <a:bodyPr/>
                    <a:lstStyle/>
                    <a:p>
                      <a:pPr algn="l">
                        <a:spcAft>
                          <a:spcPts val="0"/>
                        </a:spcAft>
                      </a:pPr>
                      <a:r>
                        <a:rPr lang="es-PE" sz="950" dirty="0" smtClean="0">
                          <a:effectLst/>
                          <a:latin typeface="Arial Narrow" pitchFamily="34" charset="0"/>
                          <a:ea typeface="Times New Roman"/>
                          <a:cs typeface="Times New Roman"/>
                        </a:rPr>
                        <a:t>67.</a:t>
                      </a:r>
                      <a:r>
                        <a:rPr lang="es-PE" sz="950" baseline="0" dirty="0" smtClean="0">
                          <a:effectLst/>
                          <a:latin typeface="Arial Narrow" pitchFamily="34" charset="0"/>
                          <a:ea typeface="Times New Roman"/>
                          <a:cs typeface="Times New Roman"/>
                        </a:rPr>
                        <a:t> </a:t>
                      </a:r>
                      <a:r>
                        <a:rPr lang="es-PE" sz="950" dirty="0" err="1" smtClean="0">
                          <a:effectLst/>
                          <a:latin typeface="Arial Narrow" pitchFamily="34" charset="0"/>
                          <a:ea typeface="Times New Roman"/>
                          <a:cs typeface="Times New Roman"/>
                        </a:rPr>
                        <a:t>AV.NESTOR_GAMBETA</a:t>
                      </a:r>
                      <a:r>
                        <a:rPr lang="es-PE" sz="950" dirty="0" smtClean="0">
                          <a:effectLst/>
                          <a:latin typeface="Arial Narrow" pitchFamily="34" charset="0"/>
                          <a:ea typeface="Times New Roman"/>
                          <a:cs typeface="Times New Roman"/>
                        </a:rPr>
                        <a:t> </a:t>
                      </a:r>
                      <a:r>
                        <a:rPr lang="es-PE" sz="950" dirty="0">
                          <a:effectLst/>
                          <a:latin typeface="Arial Narrow" pitchFamily="34" charset="0"/>
                          <a:ea typeface="Times New Roman"/>
                          <a:cs typeface="Times New Roman"/>
                        </a:rPr>
                        <a:t>/ AV.  ATALAYA</a:t>
                      </a:r>
                    </a:p>
                  </a:txBody>
                  <a:tcPr marL="44450" marR="44450" marT="0" marB="0" anchor="ctr">
                    <a:noFill/>
                  </a:tcPr>
                </a:tc>
              </a:tr>
              <a:tr h="152567">
                <a:tc>
                  <a:txBody>
                    <a:bodyPr/>
                    <a:lstStyle/>
                    <a:p>
                      <a:pPr algn="l">
                        <a:spcAft>
                          <a:spcPts val="0"/>
                        </a:spcAft>
                      </a:pPr>
                      <a:r>
                        <a:rPr lang="es-PE" sz="950" dirty="0" smtClean="0">
                          <a:effectLst/>
                          <a:latin typeface="Arial Narrow" pitchFamily="34" charset="0"/>
                          <a:ea typeface="Times New Roman"/>
                          <a:cs typeface="Times New Roman"/>
                        </a:rPr>
                        <a:t>32. AV</a:t>
                      </a:r>
                      <a:r>
                        <a:rPr lang="es-PE" sz="950" dirty="0">
                          <a:effectLst/>
                          <a:latin typeface="Arial Narrow" pitchFamily="34" charset="0"/>
                          <a:ea typeface="Times New Roman"/>
                          <a:cs typeface="Times New Roman"/>
                        </a:rPr>
                        <a:t>. VENEZUELA / AV. HAYA DE LA TORRE</a:t>
                      </a:r>
                    </a:p>
                  </a:txBody>
                  <a:tcPr marL="44450" marR="44450" marT="0" marB="0" anchor="ctr">
                    <a:noFill/>
                  </a:tcPr>
                </a:tc>
                <a:tc>
                  <a:txBody>
                    <a:bodyPr/>
                    <a:lstStyle/>
                    <a:p>
                      <a:pPr algn="l">
                        <a:spcAft>
                          <a:spcPts val="0"/>
                        </a:spcAft>
                      </a:pPr>
                      <a:r>
                        <a:rPr lang="es-PE" sz="950" dirty="0" smtClean="0">
                          <a:effectLst/>
                          <a:latin typeface="Arial Narrow" pitchFamily="34" charset="0"/>
                          <a:ea typeface="Times New Roman"/>
                          <a:cs typeface="Times New Roman"/>
                        </a:rPr>
                        <a:t>68. </a:t>
                      </a:r>
                      <a:r>
                        <a:rPr lang="es-PE" sz="950" dirty="0" err="1" smtClean="0">
                          <a:effectLst/>
                          <a:latin typeface="Arial Narrow" pitchFamily="34" charset="0"/>
                          <a:ea typeface="Times New Roman"/>
                          <a:cs typeface="Times New Roman"/>
                        </a:rPr>
                        <a:t>AV.LA_PAZ</a:t>
                      </a:r>
                      <a:r>
                        <a:rPr lang="es-PE" sz="950" dirty="0" smtClean="0">
                          <a:effectLst/>
                          <a:latin typeface="Arial Narrow" pitchFamily="34" charset="0"/>
                          <a:ea typeface="Times New Roman"/>
                          <a:cs typeface="Times New Roman"/>
                        </a:rPr>
                        <a:t> </a:t>
                      </a:r>
                      <a:r>
                        <a:rPr lang="es-PE" sz="950" dirty="0">
                          <a:effectLst/>
                          <a:latin typeface="Arial Narrow" pitchFamily="34" charset="0"/>
                          <a:ea typeface="Times New Roman"/>
                          <a:cs typeface="Times New Roman"/>
                        </a:rPr>
                        <a:t>/  </a:t>
                      </a:r>
                      <a:r>
                        <a:rPr lang="es-PE" sz="950" dirty="0" err="1">
                          <a:effectLst/>
                          <a:latin typeface="Arial Narrow" pitchFamily="34" charset="0"/>
                          <a:ea typeface="Times New Roman"/>
                          <a:cs typeface="Times New Roman"/>
                        </a:rPr>
                        <a:t>AV.SANTA</a:t>
                      </a:r>
                      <a:r>
                        <a:rPr lang="es-PE" sz="950" dirty="0">
                          <a:effectLst/>
                          <a:latin typeface="Arial Narrow" pitchFamily="34" charset="0"/>
                          <a:ea typeface="Times New Roman"/>
                          <a:cs typeface="Times New Roman"/>
                        </a:rPr>
                        <a:t> ROSA</a:t>
                      </a:r>
                    </a:p>
                  </a:txBody>
                  <a:tcPr marL="44450" marR="44450" marT="0" marB="0" anchor="ctr">
                    <a:noFill/>
                  </a:tcPr>
                </a:tc>
              </a:tr>
              <a:tr h="152567">
                <a:tc>
                  <a:txBody>
                    <a:bodyPr/>
                    <a:lstStyle/>
                    <a:p>
                      <a:pPr algn="l">
                        <a:spcAft>
                          <a:spcPts val="0"/>
                        </a:spcAft>
                      </a:pPr>
                      <a:r>
                        <a:rPr lang="es-PE" sz="950" dirty="0" smtClean="0">
                          <a:effectLst/>
                          <a:latin typeface="Arial Narrow" pitchFamily="34" charset="0"/>
                          <a:ea typeface="Times New Roman"/>
                          <a:cs typeface="Times New Roman"/>
                        </a:rPr>
                        <a:t>33. AV</a:t>
                      </a:r>
                      <a:r>
                        <a:rPr lang="es-PE" sz="950" dirty="0">
                          <a:effectLst/>
                          <a:latin typeface="Arial Narrow" pitchFamily="34" charset="0"/>
                          <a:ea typeface="Times New Roman"/>
                          <a:cs typeface="Times New Roman"/>
                        </a:rPr>
                        <a:t>. E. </a:t>
                      </a:r>
                      <a:r>
                        <a:rPr lang="es-PE" sz="950" dirty="0" err="1">
                          <a:effectLst/>
                          <a:latin typeface="Arial Narrow" pitchFamily="34" charset="0"/>
                          <a:ea typeface="Times New Roman"/>
                          <a:cs typeface="Times New Roman"/>
                        </a:rPr>
                        <a:t>FAUCETT</a:t>
                      </a:r>
                      <a:r>
                        <a:rPr lang="es-PE" sz="950" dirty="0">
                          <a:effectLst/>
                          <a:latin typeface="Arial Narrow" pitchFamily="34" charset="0"/>
                          <a:ea typeface="Times New Roman"/>
                          <a:cs typeface="Times New Roman"/>
                        </a:rPr>
                        <a:t> / AV. VENEZUELA</a:t>
                      </a:r>
                    </a:p>
                  </a:txBody>
                  <a:tcPr marL="44450" marR="44450" marT="0" marB="0" anchor="ctr">
                    <a:noFill/>
                  </a:tcPr>
                </a:tc>
                <a:tc>
                  <a:txBody>
                    <a:bodyPr/>
                    <a:lstStyle/>
                    <a:p>
                      <a:pPr algn="l">
                        <a:spcAft>
                          <a:spcPts val="0"/>
                        </a:spcAft>
                      </a:pPr>
                      <a:r>
                        <a:rPr lang="es-PE" sz="950" dirty="0" smtClean="0">
                          <a:effectLst/>
                          <a:latin typeface="Arial Narrow" pitchFamily="34" charset="0"/>
                          <a:ea typeface="Times New Roman"/>
                          <a:cs typeface="Times New Roman"/>
                        </a:rPr>
                        <a:t>69. AV</a:t>
                      </a:r>
                      <a:r>
                        <a:rPr lang="es-PE" sz="950" dirty="0">
                          <a:effectLst/>
                          <a:latin typeface="Arial Narrow" pitchFamily="34" charset="0"/>
                          <a:ea typeface="Times New Roman"/>
                          <a:cs typeface="Times New Roman"/>
                        </a:rPr>
                        <a:t>. </a:t>
                      </a:r>
                      <a:r>
                        <a:rPr lang="es-PE" sz="950" dirty="0" err="1">
                          <a:effectLst/>
                          <a:latin typeface="Arial Narrow" pitchFamily="34" charset="0"/>
                          <a:ea typeface="Times New Roman"/>
                          <a:cs typeface="Times New Roman"/>
                        </a:rPr>
                        <a:t>FAUCETT</a:t>
                      </a:r>
                      <a:r>
                        <a:rPr lang="es-PE" sz="950" dirty="0">
                          <a:effectLst/>
                          <a:latin typeface="Arial Narrow" pitchFamily="34" charset="0"/>
                          <a:ea typeface="Times New Roman"/>
                          <a:cs typeface="Times New Roman"/>
                        </a:rPr>
                        <a:t> /  </a:t>
                      </a:r>
                      <a:r>
                        <a:rPr lang="es-PE" sz="950" dirty="0" err="1">
                          <a:effectLst/>
                          <a:latin typeface="Arial Narrow" pitchFamily="34" charset="0"/>
                          <a:ea typeface="Times New Roman"/>
                          <a:cs typeface="Times New Roman"/>
                        </a:rPr>
                        <a:t>AV.CUZCO</a:t>
                      </a:r>
                      <a:endParaRPr lang="es-PE" sz="950" dirty="0">
                        <a:effectLst/>
                        <a:latin typeface="Arial Narrow" pitchFamily="34" charset="0"/>
                        <a:ea typeface="Times New Roman"/>
                        <a:cs typeface="Times New Roman"/>
                      </a:endParaRPr>
                    </a:p>
                  </a:txBody>
                  <a:tcPr marL="44450" marR="44450" marT="0" marB="0" anchor="ctr">
                    <a:noFill/>
                  </a:tcPr>
                </a:tc>
              </a:tr>
              <a:tr h="152567">
                <a:tc>
                  <a:txBody>
                    <a:bodyPr/>
                    <a:lstStyle/>
                    <a:p>
                      <a:pPr algn="l">
                        <a:spcAft>
                          <a:spcPts val="0"/>
                        </a:spcAft>
                      </a:pPr>
                      <a:r>
                        <a:rPr lang="en-US" sz="950" dirty="0" smtClean="0">
                          <a:effectLst/>
                          <a:latin typeface="Arial Narrow" pitchFamily="34" charset="0"/>
                          <a:ea typeface="Times New Roman"/>
                          <a:cs typeface="Times New Roman"/>
                        </a:rPr>
                        <a:t>34. AV</a:t>
                      </a:r>
                      <a:r>
                        <a:rPr lang="en-US" sz="950" dirty="0">
                          <a:effectLst/>
                          <a:latin typeface="Arial Narrow" pitchFamily="34" charset="0"/>
                          <a:ea typeface="Times New Roman"/>
                          <a:cs typeface="Times New Roman"/>
                        </a:rPr>
                        <a:t>. E. </a:t>
                      </a:r>
                      <a:r>
                        <a:rPr lang="en-US" sz="950" dirty="0" err="1">
                          <a:effectLst/>
                          <a:latin typeface="Arial Narrow" pitchFamily="34" charset="0"/>
                          <a:ea typeface="Times New Roman"/>
                          <a:cs typeface="Times New Roman"/>
                        </a:rPr>
                        <a:t>FAUCETT</a:t>
                      </a:r>
                      <a:r>
                        <a:rPr lang="en-US" sz="950" dirty="0">
                          <a:effectLst/>
                          <a:latin typeface="Arial Narrow" pitchFamily="34" charset="0"/>
                          <a:ea typeface="Times New Roman"/>
                          <a:cs typeface="Times New Roman"/>
                        </a:rPr>
                        <a:t> / AV. SAN JOSE</a:t>
                      </a:r>
                      <a:endParaRPr lang="es-PE" sz="950" dirty="0">
                        <a:effectLst/>
                        <a:latin typeface="Arial Narrow" pitchFamily="34" charset="0"/>
                        <a:ea typeface="Times New Roman"/>
                        <a:cs typeface="Times New Roman"/>
                      </a:endParaRPr>
                    </a:p>
                  </a:txBody>
                  <a:tcPr marL="44450" marR="44450" marT="0" marB="0" anchor="ctr">
                    <a:noFill/>
                  </a:tcPr>
                </a:tc>
                <a:tc>
                  <a:txBody>
                    <a:bodyPr/>
                    <a:lstStyle/>
                    <a:p>
                      <a:pPr algn="l">
                        <a:spcAft>
                          <a:spcPts val="0"/>
                        </a:spcAft>
                      </a:pPr>
                      <a:r>
                        <a:rPr lang="es-PE" sz="950" dirty="0" smtClean="0">
                          <a:effectLst/>
                          <a:latin typeface="Arial Narrow" pitchFamily="34" charset="0"/>
                          <a:ea typeface="Times New Roman"/>
                          <a:cs typeface="Times New Roman"/>
                        </a:rPr>
                        <a:t>70. </a:t>
                      </a:r>
                      <a:r>
                        <a:rPr lang="es-PE" sz="950" dirty="0" err="1" smtClean="0">
                          <a:effectLst/>
                          <a:latin typeface="Arial Narrow" pitchFamily="34" charset="0"/>
                          <a:ea typeface="Times New Roman"/>
                          <a:cs typeface="Times New Roman"/>
                        </a:rPr>
                        <a:t>AV.NESTOR</a:t>
                      </a:r>
                      <a:r>
                        <a:rPr lang="es-PE" sz="950" dirty="0" smtClean="0">
                          <a:effectLst/>
                          <a:latin typeface="Arial Narrow" pitchFamily="34" charset="0"/>
                          <a:ea typeface="Times New Roman"/>
                          <a:cs typeface="Times New Roman"/>
                        </a:rPr>
                        <a:t> </a:t>
                      </a:r>
                      <a:r>
                        <a:rPr lang="es-PE" sz="950" dirty="0">
                          <a:effectLst/>
                          <a:latin typeface="Arial Narrow" pitchFamily="34" charset="0"/>
                          <a:ea typeface="Times New Roman"/>
                          <a:cs typeface="Times New Roman"/>
                        </a:rPr>
                        <a:t>GAMBETA / </a:t>
                      </a:r>
                      <a:r>
                        <a:rPr lang="es-PE" sz="950" dirty="0" err="1">
                          <a:effectLst/>
                          <a:latin typeface="Arial Narrow" pitchFamily="34" charset="0"/>
                          <a:ea typeface="Times New Roman"/>
                          <a:cs typeface="Times New Roman"/>
                        </a:rPr>
                        <a:t>AV.BELTRAN</a:t>
                      </a:r>
                      <a:endParaRPr lang="es-PE" sz="950" dirty="0">
                        <a:effectLst/>
                        <a:latin typeface="Arial Narrow" pitchFamily="34" charset="0"/>
                        <a:ea typeface="Times New Roman"/>
                        <a:cs typeface="Times New Roman"/>
                      </a:endParaRPr>
                    </a:p>
                  </a:txBody>
                  <a:tcPr marL="44450" marR="44450" marT="0" marB="0" anchor="ctr">
                    <a:noFill/>
                  </a:tcPr>
                </a:tc>
              </a:tr>
              <a:tr h="299307">
                <a:tc>
                  <a:txBody>
                    <a:bodyPr/>
                    <a:lstStyle/>
                    <a:p>
                      <a:pPr algn="l">
                        <a:spcAft>
                          <a:spcPts val="0"/>
                        </a:spcAft>
                      </a:pPr>
                      <a:r>
                        <a:rPr lang="es-PE" sz="950" dirty="0" smtClean="0">
                          <a:effectLst/>
                          <a:latin typeface="Arial Narrow" pitchFamily="34" charset="0"/>
                          <a:ea typeface="Times New Roman"/>
                          <a:cs typeface="Times New Roman"/>
                        </a:rPr>
                        <a:t>35. AV</a:t>
                      </a:r>
                      <a:r>
                        <a:rPr lang="es-PE" sz="950" dirty="0">
                          <a:effectLst/>
                          <a:latin typeface="Arial Narrow" pitchFamily="34" charset="0"/>
                          <a:ea typeface="Times New Roman"/>
                          <a:cs typeface="Times New Roman"/>
                        </a:rPr>
                        <a:t>. E. </a:t>
                      </a:r>
                      <a:r>
                        <a:rPr lang="es-PE" sz="950" dirty="0" err="1">
                          <a:effectLst/>
                          <a:latin typeface="Arial Narrow" pitchFamily="34" charset="0"/>
                          <a:ea typeface="Times New Roman"/>
                          <a:cs typeface="Times New Roman"/>
                        </a:rPr>
                        <a:t>FAUCETT</a:t>
                      </a:r>
                      <a:r>
                        <a:rPr lang="es-PE" sz="950" dirty="0">
                          <a:effectLst/>
                          <a:latin typeface="Arial Narrow" pitchFamily="34" charset="0"/>
                          <a:ea typeface="Times New Roman"/>
                          <a:cs typeface="Times New Roman"/>
                        </a:rPr>
                        <a:t> - CDRA. 3</a:t>
                      </a:r>
                    </a:p>
                  </a:txBody>
                  <a:tcPr marL="44450" marR="44450" marT="0" marB="0" anchor="ctr">
                    <a:noFill/>
                  </a:tcPr>
                </a:tc>
                <a:tc>
                  <a:txBody>
                    <a:bodyPr/>
                    <a:lstStyle/>
                    <a:p>
                      <a:pPr algn="l">
                        <a:spcAft>
                          <a:spcPts val="0"/>
                        </a:spcAft>
                      </a:pPr>
                      <a:r>
                        <a:rPr lang="es-PE" sz="950" dirty="0" smtClean="0">
                          <a:effectLst/>
                          <a:latin typeface="Arial Narrow" pitchFamily="34" charset="0"/>
                          <a:ea typeface="Times New Roman"/>
                          <a:cs typeface="Times New Roman"/>
                        </a:rPr>
                        <a:t>71. </a:t>
                      </a:r>
                      <a:r>
                        <a:rPr lang="es-PE" sz="950" dirty="0" err="1" smtClean="0">
                          <a:effectLst/>
                          <a:latin typeface="Arial Narrow" pitchFamily="34" charset="0"/>
                          <a:ea typeface="Times New Roman"/>
                          <a:cs typeface="Times New Roman"/>
                        </a:rPr>
                        <a:t>AV.NESTOR</a:t>
                      </a:r>
                      <a:r>
                        <a:rPr lang="es-PE" sz="950" dirty="0" smtClean="0">
                          <a:effectLst/>
                          <a:latin typeface="Arial Narrow" pitchFamily="34" charset="0"/>
                          <a:ea typeface="Times New Roman"/>
                          <a:cs typeface="Times New Roman"/>
                        </a:rPr>
                        <a:t> </a:t>
                      </a:r>
                      <a:r>
                        <a:rPr lang="es-PE" sz="950" dirty="0">
                          <a:effectLst/>
                          <a:latin typeface="Arial Narrow" pitchFamily="34" charset="0"/>
                          <a:ea typeface="Times New Roman"/>
                          <a:cs typeface="Times New Roman"/>
                        </a:rPr>
                        <a:t>GAMBETA / </a:t>
                      </a:r>
                      <a:r>
                        <a:rPr lang="es-PE" sz="950" dirty="0" err="1">
                          <a:effectLst/>
                          <a:latin typeface="Arial Narrow" pitchFamily="34" charset="0"/>
                          <a:ea typeface="Times New Roman"/>
                          <a:cs typeface="Times New Roman"/>
                        </a:rPr>
                        <a:t>AV.ANTONIA</a:t>
                      </a:r>
                      <a:r>
                        <a:rPr lang="es-PE" sz="950" dirty="0">
                          <a:effectLst/>
                          <a:latin typeface="Arial Narrow" pitchFamily="34" charset="0"/>
                          <a:ea typeface="Times New Roman"/>
                          <a:cs typeface="Times New Roman"/>
                        </a:rPr>
                        <a:t> MORENO DE </a:t>
                      </a:r>
                      <a:r>
                        <a:rPr lang="es-PE" sz="950" dirty="0" err="1">
                          <a:effectLst/>
                          <a:latin typeface="Arial Narrow" pitchFamily="34" charset="0"/>
                          <a:ea typeface="Times New Roman"/>
                          <a:cs typeface="Times New Roman"/>
                        </a:rPr>
                        <a:t>CACERES</a:t>
                      </a:r>
                      <a:endParaRPr lang="es-PE" sz="950" dirty="0">
                        <a:effectLst/>
                        <a:latin typeface="Arial Narrow" pitchFamily="34" charset="0"/>
                        <a:ea typeface="Times New Roman"/>
                        <a:cs typeface="Times New Roman"/>
                      </a:endParaRPr>
                    </a:p>
                  </a:txBody>
                  <a:tcPr marL="44450" marR="44450" marT="0" marB="0" anchor="ctr">
                    <a:noFill/>
                  </a:tcPr>
                </a:tc>
              </a:tr>
              <a:tr h="157349">
                <a:tc>
                  <a:txBody>
                    <a:bodyPr/>
                    <a:lstStyle/>
                    <a:p>
                      <a:pPr algn="l">
                        <a:spcAft>
                          <a:spcPts val="0"/>
                        </a:spcAft>
                      </a:pPr>
                      <a:r>
                        <a:rPr lang="en-US" sz="950" dirty="0" smtClean="0">
                          <a:effectLst/>
                          <a:latin typeface="Arial Narrow" pitchFamily="34" charset="0"/>
                          <a:ea typeface="Times New Roman"/>
                          <a:cs typeface="Times New Roman"/>
                        </a:rPr>
                        <a:t>36. AV</a:t>
                      </a:r>
                      <a:r>
                        <a:rPr lang="en-US" sz="950" dirty="0">
                          <a:effectLst/>
                          <a:latin typeface="Arial Narrow" pitchFamily="34" charset="0"/>
                          <a:ea typeface="Times New Roman"/>
                          <a:cs typeface="Times New Roman"/>
                        </a:rPr>
                        <a:t>. E. </a:t>
                      </a:r>
                      <a:r>
                        <a:rPr lang="en-US" sz="950" dirty="0" err="1">
                          <a:effectLst/>
                          <a:latin typeface="Arial Narrow" pitchFamily="34" charset="0"/>
                          <a:ea typeface="Times New Roman"/>
                          <a:cs typeface="Times New Roman"/>
                        </a:rPr>
                        <a:t>FAUCETT</a:t>
                      </a:r>
                      <a:r>
                        <a:rPr lang="en-US" sz="950" dirty="0">
                          <a:effectLst/>
                          <a:latin typeface="Arial Narrow" pitchFamily="34" charset="0"/>
                          <a:ea typeface="Times New Roman"/>
                          <a:cs typeface="Times New Roman"/>
                        </a:rPr>
                        <a:t> / AV. ARGENTINA</a:t>
                      </a:r>
                      <a:endParaRPr lang="es-PE" sz="950" dirty="0">
                        <a:effectLst/>
                        <a:latin typeface="Arial Narrow" pitchFamily="34" charset="0"/>
                        <a:ea typeface="Times New Roman"/>
                        <a:cs typeface="Times New Roman"/>
                      </a:endParaRPr>
                    </a:p>
                  </a:txBody>
                  <a:tcPr marL="44450" marR="44450" marT="0" marB="0" anchor="ctr">
                    <a:noFill/>
                  </a:tcPr>
                </a:tc>
                <a:tc>
                  <a:txBody>
                    <a:bodyPr/>
                    <a:lstStyle/>
                    <a:p>
                      <a:pPr algn="l" rtl="0" fontAlgn="ctr"/>
                      <a:endParaRPr lang="es-PE" sz="950" b="0" i="0" u="none" strike="noStrike" dirty="0">
                        <a:solidFill>
                          <a:srgbClr val="000000"/>
                        </a:solidFill>
                        <a:effectLst/>
                        <a:latin typeface="Arial Narrow" pitchFamily="34" charset="0"/>
                        <a:cs typeface="Calibri" pitchFamily="34" charset="0"/>
                      </a:endParaRPr>
                    </a:p>
                  </a:txBody>
                  <a:tcPr marL="7445" marR="7445" marT="7445" marB="0" anchor="ctr">
                    <a:noFill/>
                  </a:tcPr>
                </a:tc>
              </a:tr>
            </a:tbl>
          </a:graphicData>
        </a:graphic>
      </p:graphicFrame>
    </p:spTree>
    <p:extLst>
      <p:ext uri="{BB962C8B-B14F-4D97-AF65-F5344CB8AC3E}">
        <p14:creationId xmlns:p14="http://schemas.microsoft.com/office/powerpoint/2010/main" val="34323240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93002" y="567341"/>
            <a:ext cx="4104456" cy="1015663"/>
          </a:xfrm>
          <a:prstGeom prst="rect">
            <a:avLst/>
          </a:prstGeom>
        </p:spPr>
        <p:txBody>
          <a:bodyPr wrap="square">
            <a:spAutoFit/>
          </a:bodyPr>
          <a:lstStyle/>
          <a:p>
            <a:pPr marL="0" lvl="1" algn="just">
              <a:defRPr/>
            </a:pPr>
            <a:r>
              <a:rPr lang="es-ES" sz="2000" dirty="0">
                <a:latin typeface="Candara" pitchFamily="34" charset="0"/>
              </a:rPr>
              <a:t>Durante el 2018, se realizó la instalación de </a:t>
            </a:r>
            <a:r>
              <a:rPr lang="es-ES" sz="2000" dirty="0" smtClean="0">
                <a:latin typeface="Candara" pitchFamily="34" charset="0"/>
              </a:rPr>
              <a:t>16 </a:t>
            </a:r>
            <a:r>
              <a:rPr lang="es-ES" sz="2000" dirty="0">
                <a:latin typeface="Candara" pitchFamily="34" charset="0"/>
              </a:rPr>
              <a:t>cámaras en los siguientes puntos.</a:t>
            </a:r>
          </a:p>
        </p:txBody>
      </p:sp>
      <p:sp>
        <p:nvSpPr>
          <p:cNvPr id="23" name="Rectangle 10"/>
          <p:cNvSpPr>
            <a:spLocks noChangeArrowheads="1"/>
          </p:cNvSpPr>
          <p:nvPr/>
        </p:nvSpPr>
        <p:spPr bwMode="auto">
          <a:xfrm>
            <a:off x="-36512" y="-99392"/>
            <a:ext cx="8788789" cy="666733"/>
          </a:xfrm>
          <a:prstGeom prst="rect">
            <a:avLst/>
          </a:prstGeom>
          <a:noFill/>
          <a:ln w="9525">
            <a:noFill/>
            <a:miter lim="800000"/>
            <a:headEnd/>
            <a:tailEnd/>
          </a:ln>
          <a:effectLst/>
        </p:spPr>
        <p:txBody>
          <a:bodyPr anchor="ctr"/>
          <a:lstStyle/>
          <a:p>
            <a:pPr>
              <a:defRPr/>
            </a:pPr>
            <a:r>
              <a:rPr lang="es-ES" sz="2400" b="1" i="1" u="sng" dirty="0">
                <a:effectLst>
                  <a:outerShdw blurRad="38100" dist="38100" dir="2700000" algn="tl">
                    <a:srgbClr val="000000">
                      <a:alpha val="43137"/>
                    </a:srgbClr>
                  </a:outerShdw>
                </a:effectLst>
                <a:latin typeface="Garamond" pitchFamily="18" charset="0"/>
              </a:rPr>
              <a:t>II. PRINCIPALES ACTIVIDADES EJECUTADOS EN EL </a:t>
            </a:r>
            <a:r>
              <a:rPr lang="es-ES" sz="2400" b="1" i="1" u="sng" dirty="0" smtClean="0">
                <a:effectLst>
                  <a:outerShdw blurRad="38100" dist="38100" dir="2700000" algn="tl">
                    <a:srgbClr val="000000">
                      <a:alpha val="43137"/>
                    </a:srgbClr>
                  </a:outerShdw>
                </a:effectLst>
                <a:latin typeface="Garamond" pitchFamily="18" charset="0"/>
              </a:rPr>
              <a:t>2018</a:t>
            </a:r>
            <a:endParaRPr lang="es-ES" sz="2400" b="1" i="1" u="sng" dirty="0">
              <a:effectLst>
                <a:outerShdw blurRad="38100" dist="38100" dir="2700000" algn="tl">
                  <a:srgbClr val="000000">
                    <a:alpha val="43137"/>
                  </a:srgbClr>
                </a:outerShdw>
              </a:effectLst>
              <a:latin typeface="Garamond" pitchFamily="18" charset="0"/>
            </a:endParaRPr>
          </a:p>
        </p:txBody>
      </p:sp>
      <p:graphicFrame>
        <p:nvGraphicFramePr>
          <p:cNvPr id="6" name="5 Tabla"/>
          <p:cNvGraphicFramePr>
            <a:graphicFrameLocks noGrp="1"/>
          </p:cNvGraphicFramePr>
          <p:nvPr>
            <p:extLst>
              <p:ext uri="{D42A27DB-BD31-4B8C-83A1-F6EECF244321}">
                <p14:modId xmlns:p14="http://schemas.microsoft.com/office/powerpoint/2010/main" val="4152755031"/>
              </p:ext>
            </p:extLst>
          </p:nvPr>
        </p:nvGraphicFramePr>
        <p:xfrm>
          <a:off x="179512" y="1772816"/>
          <a:ext cx="4178370" cy="2933525"/>
        </p:xfrm>
        <a:graphic>
          <a:graphicData uri="http://schemas.openxmlformats.org/drawingml/2006/table">
            <a:tbl>
              <a:tblPr>
                <a:tableStyleId>{5C22544A-7EE6-4342-B048-85BDC9FD1C3A}</a:tableStyleId>
              </a:tblPr>
              <a:tblGrid>
                <a:gridCol w="2089185"/>
                <a:gridCol w="2089185"/>
              </a:tblGrid>
              <a:tr h="247923">
                <a:tc gridSpan="2">
                  <a:txBody>
                    <a:bodyPr/>
                    <a:lstStyle/>
                    <a:p>
                      <a:pPr algn="ctr" rtl="0" fontAlgn="ctr"/>
                      <a:r>
                        <a:rPr lang="es-PE" sz="1200" b="1" u="none" strike="noStrike" dirty="0" smtClean="0">
                          <a:solidFill>
                            <a:schemeClr val="bg1"/>
                          </a:solidFill>
                          <a:effectLst/>
                          <a:latin typeface="Arial Narrow" pitchFamily="34" charset="0"/>
                          <a:cs typeface="Calibri" pitchFamily="34" charset="0"/>
                        </a:rPr>
                        <a:t>RELACIÓN </a:t>
                      </a:r>
                      <a:r>
                        <a:rPr lang="es-PE" sz="1200" b="1" u="none" strike="noStrike" dirty="0">
                          <a:solidFill>
                            <a:schemeClr val="bg1"/>
                          </a:solidFill>
                          <a:effectLst/>
                          <a:latin typeface="Arial Narrow" pitchFamily="34" charset="0"/>
                          <a:cs typeface="Calibri" pitchFamily="34" charset="0"/>
                        </a:rPr>
                        <a:t>DE </a:t>
                      </a:r>
                      <a:r>
                        <a:rPr lang="es-PE" sz="1200" b="1" u="none" strike="noStrike" dirty="0" smtClean="0">
                          <a:solidFill>
                            <a:schemeClr val="bg1"/>
                          </a:solidFill>
                          <a:effectLst/>
                          <a:latin typeface="Arial Narrow" pitchFamily="34" charset="0"/>
                          <a:cs typeface="Calibri" pitchFamily="34" charset="0"/>
                        </a:rPr>
                        <a:t>CÁMARAS </a:t>
                      </a:r>
                      <a:r>
                        <a:rPr lang="es-PE" sz="1200" b="1" u="none" strike="noStrike" dirty="0">
                          <a:solidFill>
                            <a:schemeClr val="bg1"/>
                          </a:solidFill>
                          <a:effectLst/>
                          <a:latin typeface="Arial Narrow" pitchFamily="34" charset="0"/>
                          <a:cs typeface="Calibri" pitchFamily="34" charset="0"/>
                        </a:rPr>
                        <a:t>INSTALADAS EN LA PROVINCIA DEL CALLAO</a:t>
                      </a:r>
                      <a:endParaRPr lang="es-PE" sz="1200" b="1" i="0" u="none" strike="noStrike" dirty="0">
                        <a:solidFill>
                          <a:schemeClr val="bg1"/>
                        </a:solidFill>
                        <a:effectLst/>
                        <a:latin typeface="Arial Narrow" pitchFamily="34" charset="0"/>
                        <a:cs typeface="Calibri" pitchFamily="34" charset="0"/>
                      </a:endParaRPr>
                    </a:p>
                  </a:txBody>
                  <a:tcPr marL="7445" marR="7445" marT="7445" marB="0" anchor="ctr">
                    <a:solidFill>
                      <a:schemeClr val="tx1"/>
                    </a:solidFill>
                  </a:tcPr>
                </a:tc>
                <a:tc hMerge="1">
                  <a:txBody>
                    <a:bodyPr/>
                    <a:lstStyle/>
                    <a:p>
                      <a:endParaRPr lang="es-PE"/>
                    </a:p>
                  </a:txBody>
                  <a:tcPr/>
                </a:tc>
              </a:tr>
              <a:tr h="152567">
                <a:tc>
                  <a:txBody>
                    <a:bodyPr/>
                    <a:lstStyle/>
                    <a:p>
                      <a:pPr marL="0" algn="l" defTabSz="914400" rtl="0" eaLnBrk="1" fontAlgn="ctr" latinLnBrk="0" hangingPunct="1">
                        <a:spcAft>
                          <a:spcPts val="0"/>
                        </a:spcAft>
                      </a:pPr>
                      <a:r>
                        <a:rPr lang="es-PE" sz="1200" u="none" strike="noStrike" kern="1200" dirty="0" smtClean="0">
                          <a:solidFill>
                            <a:schemeClr val="dk1"/>
                          </a:solidFill>
                          <a:effectLst/>
                          <a:latin typeface="Arial Narrow" pitchFamily="34" charset="0"/>
                          <a:ea typeface="+mn-ea"/>
                          <a:cs typeface="Calibri" pitchFamily="34" charset="0"/>
                        </a:rPr>
                        <a:t>01. AV. ALAMEDA CASTILLA / AV. RAMON CASTILLA</a:t>
                      </a:r>
                      <a:endParaRPr lang="es-PE" sz="1200" u="none" strike="noStrike" kern="1200" dirty="0">
                        <a:solidFill>
                          <a:schemeClr val="dk1"/>
                        </a:solidFill>
                        <a:effectLst/>
                        <a:latin typeface="Arial Narrow" pitchFamily="34" charset="0"/>
                        <a:ea typeface="+mn-ea"/>
                        <a:cs typeface="Calibri" pitchFamily="34" charset="0"/>
                      </a:endParaRPr>
                    </a:p>
                  </a:txBody>
                  <a:tcPr marL="44450" marR="44450" marT="0" marB="0" anchor="ctr">
                    <a:noFill/>
                  </a:tcPr>
                </a:tc>
                <a:tc>
                  <a:txBody>
                    <a:bodyPr/>
                    <a:lstStyle/>
                    <a:p>
                      <a:pPr algn="l">
                        <a:spcAft>
                          <a:spcPts val="0"/>
                        </a:spcAft>
                      </a:pPr>
                      <a:r>
                        <a:rPr lang="es-ES" sz="1200" dirty="0" smtClean="0">
                          <a:effectLst/>
                          <a:latin typeface="Arial Narrow" pitchFamily="34" charset="0"/>
                          <a:ea typeface="Times New Roman"/>
                          <a:cs typeface="Times New Roman"/>
                        </a:rPr>
                        <a:t>09. MARCO POLO / JR. COLON</a:t>
                      </a:r>
                      <a:endParaRPr lang="es-PE" sz="1200" dirty="0">
                        <a:effectLst/>
                        <a:latin typeface="Arial Narrow" pitchFamily="34" charset="0"/>
                        <a:ea typeface="Times New Roman"/>
                        <a:cs typeface="Times New Roman"/>
                      </a:endParaRPr>
                    </a:p>
                  </a:txBody>
                  <a:tcPr marL="44450" marR="44450" marT="0" marB="0" anchor="ctr">
                    <a:noFill/>
                  </a:tcPr>
                </a:tc>
              </a:tr>
              <a:tr h="152567">
                <a:tc>
                  <a:txBody>
                    <a:bodyPr/>
                    <a:lstStyle/>
                    <a:p>
                      <a:pPr marL="0" algn="l" defTabSz="914400" rtl="0" eaLnBrk="1" fontAlgn="ctr" latinLnBrk="0" hangingPunct="1">
                        <a:spcAft>
                          <a:spcPts val="0"/>
                        </a:spcAft>
                      </a:pPr>
                      <a:r>
                        <a:rPr lang="es-PE" sz="1200" u="none" strike="noStrike" kern="1200" dirty="0" smtClean="0">
                          <a:solidFill>
                            <a:schemeClr val="dk1"/>
                          </a:solidFill>
                          <a:effectLst/>
                          <a:latin typeface="Arial Narrow" pitchFamily="34" charset="0"/>
                          <a:ea typeface="+mn-ea"/>
                          <a:cs typeface="Calibri" pitchFamily="34" charset="0"/>
                        </a:rPr>
                        <a:t>02. AV. PALACIOS / JR. SUPE</a:t>
                      </a:r>
                      <a:endParaRPr lang="es-PE" sz="1200" u="none" strike="noStrike" kern="1200" dirty="0">
                        <a:solidFill>
                          <a:schemeClr val="dk1"/>
                        </a:solidFill>
                        <a:effectLst/>
                        <a:latin typeface="Arial Narrow" pitchFamily="34" charset="0"/>
                        <a:ea typeface="+mn-ea"/>
                        <a:cs typeface="Calibri" pitchFamily="34" charset="0"/>
                      </a:endParaRPr>
                    </a:p>
                  </a:txBody>
                  <a:tcPr marL="44450" marR="44450" marT="0" marB="0" anchor="ctr">
                    <a:noFill/>
                  </a:tcPr>
                </a:tc>
                <a:tc>
                  <a:txBody>
                    <a:bodyPr/>
                    <a:lstStyle/>
                    <a:p>
                      <a:pPr algn="l">
                        <a:spcAft>
                          <a:spcPts val="0"/>
                        </a:spcAft>
                      </a:pPr>
                      <a:r>
                        <a:rPr lang="es-ES" sz="1200" dirty="0" smtClean="0">
                          <a:effectLst/>
                          <a:latin typeface="Arial Narrow" pitchFamily="34" charset="0"/>
                          <a:ea typeface="Times New Roman"/>
                          <a:cs typeface="Times New Roman"/>
                        </a:rPr>
                        <a:t>10. AV. PEREZ</a:t>
                      </a:r>
                      <a:r>
                        <a:rPr lang="es-ES" sz="1200" baseline="0" dirty="0" smtClean="0">
                          <a:effectLst/>
                          <a:latin typeface="Arial Narrow" pitchFamily="34" charset="0"/>
                          <a:ea typeface="Times New Roman"/>
                          <a:cs typeface="Times New Roman"/>
                        </a:rPr>
                        <a:t> SALMON / PSJE. VILLEGAS</a:t>
                      </a:r>
                      <a:endParaRPr lang="es-PE" sz="1200" dirty="0">
                        <a:effectLst/>
                        <a:latin typeface="Arial Narrow" pitchFamily="34" charset="0"/>
                        <a:ea typeface="Times New Roman"/>
                        <a:cs typeface="Times New Roman"/>
                      </a:endParaRPr>
                    </a:p>
                  </a:txBody>
                  <a:tcPr marL="44450" marR="44450" marT="0" marB="0" anchor="ctr">
                    <a:noFill/>
                  </a:tcPr>
                </a:tc>
              </a:tr>
              <a:tr h="152567">
                <a:tc>
                  <a:txBody>
                    <a:bodyPr/>
                    <a:lstStyle/>
                    <a:p>
                      <a:pPr marL="0" algn="l" defTabSz="914400" rtl="0" eaLnBrk="1" fontAlgn="ctr" latinLnBrk="0" hangingPunct="1">
                        <a:spcAft>
                          <a:spcPts val="0"/>
                        </a:spcAft>
                      </a:pPr>
                      <a:r>
                        <a:rPr lang="es-PE" sz="1200" u="none" strike="noStrike" kern="1200" dirty="0" smtClean="0">
                          <a:solidFill>
                            <a:schemeClr val="dk1"/>
                          </a:solidFill>
                          <a:effectLst/>
                          <a:latin typeface="Arial Narrow" pitchFamily="34" charset="0"/>
                          <a:ea typeface="+mn-ea"/>
                          <a:cs typeface="Calibri" pitchFamily="34" charset="0"/>
                        </a:rPr>
                        <a:t>03. AV. O.R BENAVIDES / PSJE VILLEGAS</a:t>
                      </a:r>
                      <a:endParaRPr lang="es-PE" sz="1200" u="none" strike="noStrike" kern="1200" dirty="0">
                        <a:solidFill>
                          <a:schemeClr val="dk1"/>
                        </a:solidFill>
                        <a:effectLst/>
                        <a:latin typeface="Arial Narrow" pitchFamily="34" charset="0"/>
                        <a:ea typeface="+mn-ea"/>
                        <a:cs typeface="Calibri" pitchFamily="34" charset="0"/>
                      </a:endParaRPr>
                    </a:p>
                  </a:txBody>
                  <a:tcPr marL="44450" marR="44450" marT="0" marB="0" anchor="ctr">
                    <a:noFill/>
                  </a:tcPr>
                </a:tc>
                <a:tc>
                  <a:txBody>
                    <a:bodyPr/>
                    <a:lstStyle/>
                    <a:p>
                      <a:pPr algn="l">
                        <a:spcAft>
                          <a:spcPts val="0"/>
                        </a:spcAft>
                      </a:pPr>
                      <a:r>
                        <a:rPr lang="es-ES" sz="1200" dirty="0" smtClean="0">
                          <a:effectLst/>
                          <a:latin typeface="Arial Narrow" pitchFamily="34" charset="0"/>
                          <a:ea typeface="Times New Roman"/>
                          <a:cs typeface="Times New Roman"/>
                        </a:rPr>
                        <a:t>11. AV. AYACUCHO / JR. HUAURA</a:t>
                      </a:r>
                      <a:endParaRPr lang="es-PE" sz="1200" dirty="0">
                        <a:effectLst/>
                        <a:latin typeface="Arial Narrow" pitchFamily="34" charset="0"/>
                        <a:ea typeface="Times New Roman"/>
                        <a:cs typeface="Times New Roman"/>
                      </a:endParaRPr>
                    </a:p>
                  </a:txBody>
                  <a:tcPr marL="44450" marR="44450" marT="0" marB="0" anchor="ctr">
                    <a:noFill/>
                  </a:tcPr>
                </a:tc>
              </a:tr>
              <a:tr h="152567">
                <a:tc>
                  <a:txBody>
                    <a:bodyPr/>
                    <a:lstStyle/>
                    <a:p>
                      <a:pPr marL="0" algn="l" defTabSz="914400" rtl="0" eaLnBrk="1" fontAlgn="ctr" latinLnBrk="0" hangingPunct="1">
                        <a:spcAft>
                          <a:spcPts val="0"/>
                        </a:spcAft>
                      </a:pPr>
                      <a:r>
                        <a:rPr lang="es-PE" sz="1200" u="none" strike="noStrike" kern="1200" dirty="0" smtClean="0">
                          <a:solidFill>
                            <a:schemeClr val="dk1"/>
                          </a:solidFill>
                          <a:effectLst/>
                          <a:latin typeface="Arial Narrow" pitchFamily="34" charset="0"/>
                          <a:ea typeface="+mn-ea"/>
                          <a:cs typeface="Calibri" pitchFamily="34" charset="0"/>
                        </a:rPr>
                        <a:t>04.JR. SALOM / JR. COLON</a:t>
                      </a:r>
                      <a:endParaRPr lang="es-PE" sz="1200" u="none" strike="noStrike" kern="1200" dirty="0">
                        <a:solidFill>
                          <a:schemeClr val="dk1"/>
                        </a:solidFill>
                        <a:effectLst/>
                        <a:latin typeface="Arial Narrow" pitchFamily="34" charset="0"/>
                        <a:ea typeface="+mn-ea"/>
                        <a:cs typeface="Calibri" pitchFamily="34" charset="0"/>
                      </a:endParaRPr>
                    </a:p>
                  </a:txBody>
                  <a:tcPr marL="44450" marR="44450" marT="0" marB="0" anchor="ctr">
                    <a:noFill/>
                  </a:tcPr>
                </a:tc>
                <a:tc>
                  <a:txBody>
                    <a:bodyPr/>
                    <a:lstStyle/>
                    <a:p>
                      <a:pPr algn="l">
                        <a:spcAft>
                          <a:spcPts val="0"/>
                        </a:spcAft>
                      </a:pPr>
                      <a:r>
                        <a:rPr lang="es-ES" sz="1200" dirty="0" smtClean="0">
                          <a:effectLst/>
                          <a:latin typeface="Arial Narrow" pitchFamily="34" charset="0"/>
                          <a:ea typeface="Times New Roman"/>
                          <a:cs typeface="Times New Roman"/>
                        </a:rPr>
                        <a:t>12. AV. CARBONO / CALLE 5.</a:t>
                      </a:r>
                      <a:endParaRPr lang="es-PE" sz="1200" dirty="0">
                        <a:effectLst/>
                        <a:latin typeface="Arial Narrow" pitchFamily="34" charset="0"/>
                        <a:ea typeface="Times New Roman"/>
                        <a:cs typeface="Times New Roman"/>
                      </a:endParaRPr>
                    </a:p>
                  </a:txBody>
                  <a:tcPr marL="44450" marR="44450" marT="0" marB="0" anchor="ctr">
                    <a:noFill/>
                  </a:tcPr>
                </a:tc>
              </a:tr>
              <a:tr h="152567">
                <a:tc>
                  <a:txBody>
                    <a:bodyPr/>
                    <a:lstStyle/>
                    <a:p>
                      <a:pPr marL="0" algn="l" defTabSz="914400" rtl="0" eaLnBrk="1" fontAlgn="ctr" latinLnBrk="0" hangingPunct="1">
                        <a:spcAft>
                          <a:spcPts val="0"/>
                        </a:spcAft>
                      </a:pPr>
                      <a:r>
                        <a:rPr lang="es-PE" sz="1200" u="none" strike="noStrike" kern="1200" dirty="0" smtClean="0">
                          <a:solidFill>
                            <a:schemeClr val="dk1"/>
                          </a:solidFill>
                          <a:effectLst/>
                          <a:latin typeface="Arial Narrow" pitchFamily="34" charset="0"/>
                          <a:ea typeface="+mn-ea"/>
                          <a:cs typeface="Calibri" pitchFamily="34" charset="0"/>
                        </a:rPr>
                        <a:t>05. AV. 2 DE MAYO / JR. PIEROLA</a:t>
                      </a:r>
                      <a:endParaRPr lang="es-PE" sz="1200" u="none" strike="noStrike" kern="1200" dirty="0">
                        <a:solidFill>
                          <a:schemeClr val="dk1"/>
                        </a:solidFill>
                        <a:effectLst/>
                        <a:latin typeface="Arial Narrow" pitchFamily="34" charset="0"/>
                        <a:ea typeface="+mn-ea"/>
                        <a:cs typeface="Calibri" pitchFamily="34" charset="0"/>
                      </a:endParaRPr>
                    </a:p>
                  </a:txBody>
                  <a:tcPr marL="44450" marR="44450" marT="0" marB="0" anchor="ctr">
                    <a:noFill/>
                  </a:tcPr>
                </a:tc>
                <a:tc>
                  <a:txBody>
                    <a:bodyPr/>
                    <a:lstStyle/>
                    <a:p>
                      <a:pPr algn="l">
                        <a:spcAft>
                          <a:spcPts val="0"/>
                        </a:spcAft>
                      </a:pPr>
                      <a:r>
                        <a:rPr lang="es-ES" sz="1200" dirty="0" smtClean="0">
                          <a:effectLst/>
                          <a:latin typeface="Arial Narrow" pitchFamily="34" charset="0"/>
                          <a:ea typeface="Times New Roman"/>
                          <a:cs typeface="Times New Roman"/>
                        </a:rPr>
                        <a:t>13. AV. GALVEZ / JR. ALF. UGARTE</a:t>
                      </a:r>
                      <a:endParaRPr lang="es-PE" sz="1200" dirty="0">
                        <a:effectLst/>
                        <a:latin typeface="Arial Narrow" pitchFamily="34" charset="0"/>
                        <a:ea typeface="Times New Roman"/>
                        <a:cs typeface="Times New Roman"/>
                      </a:endParaRPr>
                    </a:p>
                  </a:txBody>
                  <a:tcPr marL="44450" marR="44450" marT="0" marB="0" anchor="ctr">
                    <a:noFill/>
                  </a:tcPr>
                </a:tc>
              </a:tr>
              <a:tr h="152567">
                <a:tc>
                  <a:txBody>
                    <a:bodyPr/>
                    <a:lstStyle/>
                    <a:p>
                      <a:pPr marL="0" algn="l" defTabSz="914400" rtl="0" eaLnBrk="1" fontAlgn="ctr" latinLnBrk="0" hangingPunct="1">
                        <a:spcAft>
                          <a:spcPts val="0"/>
                        </a:spcAft>
                      </a:pPr>
                      <a:r>
                        <a:rPr lang="en-US" sz="1200" u="none" strike="noStrike" kern="1200" dirty="0" smtClean="0">
                          <a:solidFill>
                            <a:schemeClr val="dk1"/>
                          </a:solidFill>
                          <a:effectLst/>
                          <a:latin typeface="Arial Narrow" pitchFamily="34" charset="0"/>
                          <a:ea typeface="+mn-ea"/>
                          <a:cs typeface="Calibri" pitchFamily="34" charset="0"/>
                        </a:rPr>
                        <a:t>06. </a:t>
                      </a:r>
                      <a:r>
                        <a:rPr lang="es-ES" sz="1200" u="none" strike="noStrike" kern="1200" dirty="0" smtClean="0">
                          <a:solidFill>
                            <a:schemeClr val="dk1"/>
                          </a:solidFill>
                          <a:effectLst/>
                          <a:latin typeface="Arial Narrow" pitchFamily="34" charset="0"/>
                          <a:ea typeface="+mn-ea"/>
                          <a:cs typeface="Calibri" pitchFamily="34" charset="0"/>
                        </a:rPr>
                        <a:t>AV. PAZ SOLDAN / JR. ALBERTO SECADA</a:t>
                      </a:r>
                      <a:endParaRPr lang="es-PE" sz="1200" u="none" strike="noStrike" kern="1200" dirty="0">
                        <a:solidFill>
                          <a:schemeClr val="dk1"/>
                        </a:solidFill>
                        <a:effectLst/>
                        <a:latin typeface="Arial Narrow" pitchFamily="34" charset="0"/>
                        <a:ea typeface="+mn-ea"/>
                        <a:cs typeface="Calibri" pitchFamily="34" charset="0"/>
                      </a:endParaRPr>
                    </a:p>
                  </a:txBody>
                  <a:tcPr marL="44450" marR="44450" marT="0" marB="0" anchor="ctr">
                    <a:noFill/>
                  </a:tcPr>
                </a:tc>
                <a:tc>
                  <a:txBody>
                    <a:bodyPr/>
                    <a:lstStyle/>
                    <a:p>
                      <a:pPr algn="l">
                        <a:spcAft>
                          <a:spcPts val="0"/>
                        </a:spcAft>
                      </a:pPr>
                      <a:r>
                        <a:rPr lang="es-ES" sz="1200" dirty="0" smtClean="0">
                          <a:effectLst/>
                          <a:latin typeface="Arial Narrow" pitchFamily="34" charset="0"/>
                          <a:ea typeface="Times New Roman"/>
                          <a:cs typeface="Times New Roman"/>
                        </a:rPr>
                        <a:t>14. AV. LA</a:t>
                      </a:r>
                      <a:r>
                        <a:rPr lang="es-ES" sz="1200" baseline="0" dirty="0" smtClean="0">
                          <a:effectLst/>
                          <a:latin typeface="Arial Narrow" pitchFamily="34" charset="0"/>
                          <a:ea typeface="Times New Roman"/>
                          <a:cs typeface="Times New Roman"/>
                        </a:rPr>
                        <a:t> PAZ / CALLE VIRU.</a:t>
                      </a:r>
                      <a:endParaRPr lang="es-PE" sz="1200" dirty="0">
                        <a:effectLst/>
                        <a:latin typeface="Arial Narrow" pitchFamily="34" charset="0"/>
                        <a:ea typeface="Times New Roman"/>
                        <a:cs typeface="Times New Roman"/>
                      </a:endParaRPr>
                    </a:p>
                  </a:txBody>
                  <a:tcPr marL="44450" marR="44450" marT="0" marB="0" anchor="ctr">
                    <a:noFill/>
                  </a:tcPr>
                </a:tc>
              </a:tr>
              <a:tr h="152567">
                <a:tc>
                  <a:txBody>
                    <a:bodyPr/>
                    <a:lstStyle/>
                    <a:p>
                      <a:pPr marL="0" algn="l" defTabSz="914400" rtl="0" eaLnBrk="1" fontAlgn="ctr" latinLnBrk="0" hangingPunct="1">
                        <a:spcAft>
                          <a:spcPts val="0"/>
                        </a:spcAft>
                      </a:pPr>
                      <a:r>
                        <a:rPr lang="es-PE" sz="1200" u="none" strike="noStrike" kern="1200" dirty="0" smtClean="0">
                          <a:solidFill>
                            <a:schemeClr val="dk1"/>
                          </a:solidFill>
                          <a:effectLst/>
                          <a:latin typeface="Arial Narrow" pitchFamily="34" charset="0"/>
                          <a:ea typeface="+mn-ea"/>
                          <a:cs typeface="Calibri" pitchFamily="34" charset="0"/>
                        </a:rPr>
                        <a:t>07. JR. HEROS / JR. BOLOGNESI</a:t>
                      </a:r>
                      <a:endParaRPr lang="es-PE" sz="1200" u="none" strike="noStrike" kern="1200" dirty="0">
                        <a:solidFill>
                          <a:schemeClr val="dk1"/>
                        </a:solidFill>
                        <a:effectLst/>
                        <a:latin typeface="Arial Narrow" pitchFamily="34" charset="0"/>
                        <a:ea typeface="+mn-ea"/>
                        <a:cs typeface="Calibri" pitchFamily="34" charset="0"/>
                      </a:endParaRPr>
                    </a:p>
                  </a:txBody>
                  <a:tcPr marL="44450" marR="44450" marT="0" marB="0" anchor="ctr">
                    <a:noFill/>
                  </a:tcPr>
                </a:tc>
                <a:tc>
                  <a:txBody>
                    <a:bodyPr/>
                    <a:lstStyle/>
                    <a:p>
                      <a:pPr algn="l">
                        <a:spcAft>
                          <a:spcPts val="0"/>
                        </a:spcAft>
                      </a:pPr>
                      <a:r>
                        <a:rPr lang="es-ES" sz="1200" dirty="0" smtClean="0">
                          <a:effectLst/>
                          <a:latin typeface="Arial Narrow" pitchFamily="34" charset="0"/>
                          <a:ea typeface="Times New Roman"/>
                          <a:cs typeface="Times New Roman"/>
                        </a:rPr>
                        <a:t>15. AV. PACASMAYO / CALLE 3</a:t>
                      </a:r>
                      <a:endParaRPr lang="es-PE" sz="1200" dirty="0">
                        <a:effectLst/>
                        <a:latin typeface="Arial Narrow" pitchFamily="34" charset="0"/>
                        <a:ea typeface="Times New Roman"/>
                        <a:cs typeface="Times New Roman"/>
                      </a:endParaRPr>
                    </a:p>
                  </a:txBody>
                  <a:tcPr marL="44450" marR="44450" marT="0" marB="0" anchor="ctr">
                    <a:noFill/>
                  </a:tcPr>
                </a:tc>
              </a:tr>
              <a:tr h="152567">
                <a:tc>
                  <a:txBody>
                    <a:bodyPr/>
                    <a:lstStyle/>
                    <a:p>
                      <a:pPr marL="0" algn="l" defTabSz="914400" rtl="0" eaLnBrk="1" fontAlgn="ctr" latinLnBrk="0" hangingPunct="1">
                        <a:spcAft>
                          <a:spcPts val="0"/>
                        </a:spcAft>
                      </a:pPr>
                      <a:r>
                        <a:rPr lang="es-PE" sz="1200" u="none" strike="noStrike" kern="1200" dirty="0" smtClean="0">
                          <a:solidFill>
                            <a:schemeClr val="dk1"/>
                          </a:solidFill>
                          <a:effectLst/>
                          <a:latin typeface="Arial Narrow" pitchFamily="34" charset="0"/>
                          <a:ea typeface="+mn-ea"/>
                          <a:cs typeface="Calibri" pitchFamily="34" charset="0"/>
                        </a:rPr>
                        <a:t>08. AV</a:t>
                      </a:r>
                      <a:r>
                        <a:rPr lang="es-PE" sz="1200" u="none" strike="noStrike" kern="1200" dirty="0">
                          <a:solidFill>
                            <a:schemeClr val="dk1"/>
                          </a:solidFill>
                          <a:effectLst/>
                          <a:latin typeface="Arial Narrow" pitchFamily="34" charset="0"/>
                          <a:ea typeface="+mn-ea"/>
                          <a:cs typeface="Calibri" pitchFamily="34" charset="0"/>
                        </a:rPr>
                        <a:t>. </a:t>
                      </a:r>
                      <a:r>
                        <a:rPr lang="es-PE" sz="1200" u="none" strike="noStrike" kern="1200" dirty="0" smtClean="0">
                          <a:solidFill>
                            <a:schemeClr val="dk1"/>
                          </a:solidFill>
                          <a:effectLst/>
                          <a:latin typeface="Arial Narrow" pitchFamily="34" charset="0"/>
                          <a:ea typeface="+mn-ea"/>
                          <a:cs typeface="Calibri" pitchFamily="34" charset="0"/>
                        </a:rPr>
                        <a:t>LA MARINA / JR. CALLAO</a:t>
                      </a:r>
                      <a:endParaRPr lang="es-PE" sz="1200" u="none" strike="noStrike" kern="1200" dirty="0">
                        <a:solidFill>
                          <a:schemeClr val="dk1"/>
                        </a:solidFill>
                        <a:effectLst/>
                        <a:latin typeface="Arial Narrow" pitchFamily="34" charset="0"/>
                        <a:ea typeface="+mn-ea"/>
                        <a:cs typeface="Calibri" pitchFamily="34" charset="0"/>
                      </a:endParaRPr>
                    </a:p>
                  </a:txBody>
                  <a:tcPr marL="44450" marR="44450" marT="0" marB="0" anchor="ctr">
                    <a:noFill/>
                  </a:tcPr>
                </a:tc>
                <a:tc>
                  <a:txBody>
                    <a:bodyPr/>
                    <a:lstStyle/>
                    <a:p>
                      <a:pPr algn="l">
                        <a:spcAft>
                          <a:spcPts val="0"/>
                        </a:spcAft>
                      </a:pPr>
                      <a:r>
                        <a:rPr lang="es-ES" sz="1200" dirty="0" smtClean="0">
                          <a:effectLst/>
                          <a:latin typeface="Arial Narrow" pitchFamily="34" charset="0"/>
                          <a:ea typeface="Times New Roman"/>
                          <a:cs typeface="Times New Roman"/>
                        </a:rPr>
                        <a:t>16. AV. HAYA DE LA TORRE / CA. GRITO DE HUAURA</a:t>
                      </a:r>
                      <a:endParaRPr lang="es-PE" sz="1200" dirty="0">
                        <a:effectLst/>
                        <a:latin typeface="Arial Narrow" pitchFamily="34" charset="0"/>
                        <a:ea typeface="Times New Roman"/>
                        <a:cs typeface="Times New Roman"/>
                      </a:endParaRPr>
                    </a:p>
                  </a:txBody>
                  <a:tcPr marL="44450" marR="44450" marT="0" marB="0" anchor="ctr">
                    <a:noFill/>
                  </a:tcPr>
                </a:tc>
              </a:tr>
            </a:tbl>
          </a:graphicData>
        </a:graphic>
      </p:graphicFrame>
      <p:pic>
        <p:nvPicPr>
          <p:cNvPr id="7" name="28 Imagen" descr="20190329_1054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8215" y="3645024"/>
            <a:ext cx="2106505" cy="1426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41 Imagen" descr="20190328_11004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9846" y="2111152"/>
            <a:ext cx="2106504" cy="1426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58 Imagen" descr="20190329_09125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111152"/>
            <a:ext cx="2106505" cy="1426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66 Imagen" descr="20181227_134859.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9846" y="567341"/>
            <a:ext cx="2106504" cy="1426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72 Imagen" descr="20190329_105859.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567341"/>
            <a:ext cx="2106505" cy="1426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0 Imagen" descr="20181212_122003.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77475" y="5229200"/>
            <a:ext cx="2106504" cy="1426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6 Imagen" descr="20181212_111256.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59629" y="5229200"/>
            <a:ext cx="2106505" cy="1426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8 Imagen" descr="20181213_145817.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86061" y="3645024"/>
            <a:ext cx="2106504" cy="1426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15584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07503" y="476673"/>
            <a:ext cx="4392487" cy="3046988"/>
          </a:xfrm>
          <a:prstGeom prst="rect">
            <a:avLst/>
          </a:prstGeom>
        </p:spPr>
        <p:txBody>
          <a:bodyPr wrap="square">
            <a:spAutoFit/>
          </a:bodyPr>
          <a:lstStyle/>
          <a:p>
            <a:pPr algn="just"/>
            <a:r>
              <a:rPr lang="es-ES" sz="2000" b="1" i="1" u="sng" dirty="0" smtClean="0"/>
              <a:t>2. </a:t>
            </a:r>
            <a:r>
              <a:rPr lang="es-ES" sz="2000" b="1" i="1" u="sng" dirty="0" err="1" smtClean="0"/>
              <a:t>GESTION</a:t>
            </a:r>
            <a:r>
              <a:rPr lang="es-ES" sz="2000" b="1" i="1" u="sng" dirty="0" smtClean="0"/>
              <a:t> DEL TRANSITO: </a:t>
            </a:r>
          </a:p>
          <a:p>
            <a:pPr algn="just"/>
            <a:endParaRPr lang="es-ES" sz="1200" b="1" i="1" u="sng" dirty="0" smtClean="0"/>
          </a:p>
          <a:p>
            <a:pPr algn="just"/>
            <a:r>
              <a:rPr lang="es-ES" sz="2000" b="1" i="1" dirty="0" smtClean="0"/>
              <a:t>CENTRO DE CONTROL.- </a:t>
            </a:r>
            <a:r>
              <a:rPr lang="es-ES" sz="2000" i="1" dirty="0" smtClean="0"/>
              <a:t>Donde se </a:t>
            </a:r>
            <a:r>
              <a:rPr lang="es-ES" sz="2000" i="1" dirty="0"/>
              <a:t>monitorea y desarrolla estrategias para un eficiente control del transporte y </a:t>
            </a:r>
            <a:r>
              <a:rPr lang="es-ES" sz="2000" i="1" dirty="0" smtClean="0"/>
              <a:t>tránsito. </a:t>
            </a:r>
          </a:p>
          <a:p>
            <a:pPr algn="just"/>
            <a:endParaRPr lang="es-ES" sz="2000" i="1" dirty="0"/>
          </a:p>
          <a:p>
            <a:pPr algn="just"/>
            <a:r>
              <a:rPr lang="es-ES" sz="2000" i="1" dirty="0" smtClean="0"/>
              <a:t>Es importante señalar que todas las cámaras se encuentran interconectadas con el Centro de Control . </a:t>
            </a:r>
          </a:p>
        </p:txBody>
      </p:sp>
      <p:sp>
        <p:nvSpPr>
          <p:cNvPr id="23" name="Rectangle 10"/>
          <p:cNvSpPr>
            <a:spLocks noChangeArrowheads="1"/>
          </p:cNvSpPr>
          <p:nvPr/>
        </p:nvSpPr>
        <p:spPr bwMode="auto">
          <a:xfrm>
            <a:off x="-15699" y="-48353"/>
            <a:ext cx="8788789" cy="525026"/>
          </a:xfrm>
          <a:prstGeom prst="rect">
            <a:avLst/>
          </a:prstGeom>
          <a:noFill/>
          <a:ln w="9525">
            <a:noFill/>
            <a:miter lim="800000"/>
            <a:headEnd/>
            <a:tailEnd/>
          </a:ln>
          <a:effectLst/>
        </p:spPr>
        <p:txBody>
          <a:bodyPr anchor="ctr"/>
          <a:lstStyle/>
          <a:p>
            <a:pPr>
              <a:defRPr/>
            </a:pPr>
            <a:r>
              <a:rPr lang="es-ES" sz="2400" b="1" i="1" u="sng" dirty="0">
                <a:effectLst>
                  <a:outerShdw blurRad="38100" dist="38100" dir="2700000" algn="tl">
                    <a:srgbClr val="000000">
                      <a:alpha val="43137"/>
                    </a:srgbClr>
                  </a:outerShdw>
                </a:effectLst>
                <a:latin typeface="Garamond" pitchFamily="18" charset="0"/>
              </a:rPr>
              <a:t>II. PRINCIPALES ACTIVIDADES EJECUTADOS EN EL </a:t>
            </a:r>
            <a:r>
              <a:rPr lang="es-ES" sz="2400" b="1" i="1" u="sng" dirty="0" smtClean="0">
                <a:effectLst>
                  <a:outerShdw blurRad="38100" dist="38100" dir="2700000" algn="tl">
                    <a:srgbClr val="000000">
                      <a:alpha val="43137"/>
                    </a:srgbClr>
                  </a:outerShdw>
                </a:effectLst>
                <a:latin typeface="Garamond" pitchFamily="18" charset="0"/>
              </a:rPr>
              <a:t>2018</a:t>
            </a:r>
            <a:endParaRPr lang="es-ES" sz="2400" b="1" i="1" u="sng" dirty="0">
              <a:effectLst>
                <a:outerShdw blurRad="38100" dist="38100" dir="2700000" algn="tl">
                  <a:srgbClr val="000000">
                    <a:alpha val="43137"/>
                  </a:srgbClr>
                </a:outerShdw>
              </a:effectLst>
              <a:latin typeface="Garamond" pitchFamily="18" charset="0"/>
            </a:endParaRPr>
          </a:p>
        </p:txBody>
      </p:sp>
      <p:pic>
        <p:nvPicPr>
          <p:cNvPr id="2050" name="Imagen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0995" y="3861048"/>
            <a:ext cx="3819525" cy="287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https://portaldotransito.com.br/wp-content/uploads/2018/04/Callao_perkon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476673"/>
            <a:ext cx="4000612" cy="60048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334486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rma de onda">
  <a:themeElements>
    <a:clrScheme name="Forma de onda">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Forma de onda">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orma de onda">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4285</TotalTime>
  <Words>2468</Words>
  <Application>Microsoft Office PowerPoint</Application>
  <PresentationFormat>Presentación en pantalla (4:3)</PresentationFormat>
  <Paragraphs>316</Paragraphs>
  <Slides>22</Slides>
  <Notes>7</Notes>
  <HiddenSlides>0</HiddenSlides>
  <MMClips>0</MMClips>
  <ScaleCrop>false</ScaleCrop>
  <HeadingPairs>
    <vt:vector size="4" baseType="variant">
      <vt:variant>
        <vt:lpstr>Tema</vt:lpstr>
      </vt:variant>
      <vt:variant>
        <vt:i4>1</vt:i4>
      </vt:variant>
      <vt:variant>
        <vt:lpstr>Títulos de diapositiva</vt:lpstr>
      </vt:variant>
      <vt:variant>
        <vt:i4>22</vt:i4>
      </vt:variant>
    </vt:vector>
  </HeadingPairs>
  <TitlesOfParts>
    <vt:vector size="23" baseType="lpstr">
      <vt:lpstr>Forma de onda</vt:lpstr>
      <vt:lpstr>Ing. Edgar Lionel Colquicocha Goñi Gerente General de Transporte Urbano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GERENCIA GENERAL DE SERVICIOS SOCIALES Y CULTURALES</dc:title>
  <dc:creator>Aldo Jose Castro Aliaga</dc:creator>
  <cp:lastModifiedBy>Gudalupe Rodriguez Moreno</cp:lastModifiedBy>
  <cp:revision>290</cp:revision>
  <cp:lastPrinted>2019-05-15T21:30:43Z</cp:lastPrinted>
  <dcterms:created xsi:type="dcterms:W3CDTF">2015-04-21T14:13:08Z</dcterms:created>
  <dcterms:modified xsi:type="dcterms:W3CDTF">2019-05-15T22:28:52Z</dcterms:modified>
</cp:coreProperties>
</file>